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61" r:id="rId6"/>
    <p:sldId id="262" r:id="rId7"/>
    <p:sldId id="263" r:id="rId8"/>
    <p:sldId id="264" r:id="rId9"/>
    <p:sldId id="265" r:id="rId10"/>
    <p:sldId id="267" r:id="rId11"/>
    <p:sldId id="266" r:id="rId12"/>
    <p:sldId id="269" r:id="rId13"/>
    <p:sldId id="268" r:id="rId14"/>
    <p:sldId id="270" r:id="rId15"/>
    <p:sldId id="271" r:id="rId16"/>
    <p:sldId id="273" r:id="rId17"/>
    <p:sldId id="27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varScale="1">
        <p:scale>
          <a:sx n="125" d="100"/>
          <a:sy n="125" d="100"/>
        </p:scale>
        <p:origin x="2155"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2F20DF9-E6BB-4C14-B60B-0563D7B4680F}" type="datetimeFigureOut">
              <a:rPr lang="en-US" smtClean="0"/>
              <a:t>4/4/2022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D97282-B039-4B2A-955B-6AF29CE54E88}" type="slidenum">
              <a:rPr lang="en-US" smtClean="0"/>
              <a:t>‹#›</a:t>
            </a:fld>
            <a:endParaRPr lang="en-US"/>
          </a:p>
        </p:txBody>
      </p:sp>
    </p:spTree>
    <p:extLst>
      <p:ext uri="{BB962C8B-B14F-4D97-AF65-F5344CB8AC3E}">
        <p14:creationId xmlns:p14="http://schemas.microsoft.com/office/powerpoint/2010/main" val="1267397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F20DF9-E6BB-4C14-B60B-0563D7B4680F}" type="datetimeFigureOut">
              <a:rPr lang="en-US" smtClean="0"/>
              <a:t>4/4/2022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D97282-B039-4B2A-955B-6AF29CE54E88}" type="slidenum">
              <a:rPr lang="en-US" smtClean="0"/>
              <a:t>‹#›</a:t>
            </a:fld>
            <a:endParaRPr lang="en-US"/>
          </a:p>
        </p:txBody>
      </p:sp>
    </p:spTree>
    <p:extLst>
      <p:ext uri="{BB962C8B-B14F-4D97-AF65-F5344CB8AC3E}">
        <p14:creationId xmlns:p14="http://schemas.microsoft.com/office/powerpoint/2010/main" val="3777065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F20DF9-E6BB-4C14-B60B-0563D7B4680F}" type="datetimeFigureOut">
              <a:rPr lang="en-US" smtClean="0"/>
              <a:t>4/4/2022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D97282-B039-4B2A-955B-6AF29CE54E88}" type="slidenum">
              <a:rPr lang="en-US" smtClean="0"/>
              <a:t>‹#›</a:t>
            </a:fld>
            <a:endParaRPr lang="en-US"/>
          </a:p>
        </p:txBody>
      </p:sp>
    </p:spTree>
    <p:extLst>
      <p:ext uri="{BB962C8B-B14F-4D97-AF65-F5344CB8AC3E}">
        <p14:creationId xmlns:p14="http://schemas.microsoft.com/office/powerpoint/2010/main" val="3471696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F20DF9-E6BB-4C14-B60B-0563D7B4680F}" type="datetimeFigureOut">
              <a:rPr lang="en-US" smtClean="0"/>
              <a:t>4/4/2022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D97282-B039-4B2A-955B-6AF29CE54E88}" type="slidenum">
              <a:rPr lang="en-US" smtClean="0"/>
              <a:t>‹#›</a:t>
            </a:fld>
            <a:endParaRPr lang="en-US"/>
          </a:p>
        </p:txBody>
      </p:sp>
    </p:spTree>
    <p:extLst>
      <p:ext uri="{BB962C8B-B14F-4D97-AF65-F5344CB8AC3E}">
        <p14:creationId xmlns:p14="http://schemas.microsoft.com/office/powerpoint/2010/main" val="3435391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2F20DF9-E6BB-4C14-B60B-0563D7B4680F}" type="datetimeFigureOut">
              <a:rPr lang="en-US" smtClean="0"/>
              <a:t>4/4/2022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D97282-B039-4B2A-955B-6AF29CE54E88}" type="slidenum">
              <a:rPr lang="en-US" smtClean="0"/>
              <a:t>‹#›</a:t>
            </a:fld>
            <a:endParaRPr lang="en-US"/>
          </a:p>
        </p:txBody>
      </p:sp>
    </p:spTree>
    <p:extLst>
      <p:ext uri="{BB962C8B-B14F-4D97-AF65-F5344CB8AC3E}">
        <p14:creationId xmlns:p14="http://schemas.microsoft.com/office/powerpoint/2010/main" val="582573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2F20DF9-E6BB-4C14-B60B-0563D7B4680F}" type="datetimeFigureOut">
              <a:rPr lang="en-US" smtClean="0"/>
              <a:t>4/4/2022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D97282-B039-4B2A-955B-6AF29CE54E88}" type="slidenum">
              <a:rPr lang="en-US" smtClean="0"/>
              <a:t>‹#›</a:t>
            </a:fld>
            <a:endParaRPr lang="en-US"/>
          </a:p>
        </p:txBody>
      </p:sp>
    </p:spTree>
    <p:extLst>
      <p:ext uri="{BB962C8B-B14F-4D97-AF65-F5344CB8AC3E}">
        <p14:creationId xmlns:p14="http://schemas.microsoft.com/office/powerpoint/2010/main" val="870236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2F20DF9-E6BB-4C14-B60B-0563D7B4680F}" type="datetimeFigureOut">
              <a:rPr lang="en-US" smtClean="0"/>
              <a:t>4/4/2022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D97282-B039-4B2A-955B-6AF29CE54E88}" type="slidenum">
              <a:rPr lang="en-US" smtClean="0"/>
              <a:t>‹#›</a:t>
            </a:fld>
            <a:endParaRPr lang="en-US"/>
          </a:p>
        </p:txBody>
      </p:sp>
    </p:spTree>
    <p:extLst>
      <p:ext uri="{BB962C8B-B14F-4D97-AF65-F5344CB8AC3E}">
        <p14:creationId xmlns:p14="http://schemas.microsoft.com/office/powerpoint/2010/main" val="7606711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2F20DF9-E6BB-4C14-B60B-0563D7B4680F}" type="datetimeFigureOut">
              <a:rPr lang="en-US" smtClean="0"/>
              <a:t>4/4/2022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D97282-B039-4B2A-955B-6AF29CE54E88}" type="slidenum">
              <a:rPr lang="en-US" smtClean="0"/>
              <a:t>‹#›</a:t>
            </a:fld>
            <a:endParaRPr lang="en-US"/>
          </a:p>
        </p:txBody>
      </p:sp>
    </p:spTree>
    <p:extLst>
      <p:ext uri="{BB962C8B-B14F-4D97-AF65-F5344CB8AC3E}">
        <p14:creationId xmlns:p14="http://schemas.microsoft.com/office/powerpoint/2010/main" val="33276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F20DF9-E6BB-4C14-B60B-0563D7B4680F}" type="datetimeFigureOut">
              <a:rPr lang="en-US" smtClean="0"/>
              <a:t>4/4/2022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D97282-B039-4B2A-955B-6AF29CE54E88}" type="slidenum">
              <a:rPr lang="en-US" smtClean="0"/>
              <a:t>‹#›</a:t>
            </a:fld>
            <a:endParaRPr lang="en-US"/>
          </a:p>
        </p:txBody>
      </p:sp>
    </p:spTree>
    <p:extLst>
      <p:ext uri="{BB962C8B-B14F-4D97-AF65-F5344CB8AC3E}">
        <p14:creationId xmlns:p14="http://schemas.microsoft.com/office/powerpoint/2010/main" val="3208850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2F20DF9-E6BB-4C14-B60B-0563D7B4680F}" type="datetimeFigureOut">
              <a:rPr lang="en-US" smtClean="0"/>
              <a:t>4/4/2022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D97282-B039-4B2A-955B-6AF29CE54E88}" type="slidenum">
              <a:rPr lang="en-US" smtClean="0"/>
              <a:t>‹#›</a:t>
            </a:fld>
            <a:endParaRPr lang="en-US"/>
          </a:p>
        </p:txBody>
      </p:sp>
    </p:spTree>
    <p:extLst>
      <p:ext uri="{BB962C8B-B14F-4D97-AF65-F5344CB8AC3E}">
        <p14:creationId xmlns:p14="http://schemas.microsoft.com/office/powerpoint/2010/main" val="496799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2F20DF9-E6BB-4C14-B60B-0563D7B4680F}" type="datetimeFigureOut">
              <a:rPr lang="en-US" smtClean="0"/>
              <a:t>4/4/2022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D97282-B039-4B2A-955B-6AF29CE54E88}" type="slidenum">
              <a:rPr lang="en-US" smtClean="0"/>
              <a:t>‹#›</a:t>
            </a:fld>
            <a:endParaRPr lang="en-US"/>
          </a:p>
        </p:txBody>
      </p:sp>
    </p:spTree>
    <p:extLst>
      <p:ext uri="{BB962C8B-B14F-4D97-AF65-F5344CB8AC3E}">
        <p14:creationId xmlns:p14="http://schemas.microsoft.com/office/powerpoint/2010/main" val="2195378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F20DF9-E6BB-4C14-B60B-0563D7B4680F}" type="datetimeFigureOut">
              <a:rPr lang="en-US" smtClean="0"/>
              <a:t>4/4/2022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D97282-B039-4B2A-955B-6AF29CE54E88}" type="slidenum">
              <a:rPr lang="en-US" smtClean="0"/>
              <a:t>‹#›</a:t>
            </a:fld>
            <a:endParaRPr lang="en-US"/>
          </a:p>
        </p:txBody>
      </p:sp>
    </p:spTree>
    <p:extLst>
      <p:ext uri="{BB962C8B-B14F-4D97-AF65-F5344CB8AC3E}">
        <p14:creationId xmlns:p14="http://schemas.microsoft.com/office/powerpoint/2010/main" val="1093063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4.JPG"/><Relationship Id="rId5" Type="http://schemas.openxmlformats.org/officeDocument/2006/relationships/image" Target="../media/image19.jpe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g"/><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jpg"/><Relationship Id="rId9"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xml"/><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8.gif"/><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1.jpg"/><Relationship Id="rId5" Type="http://schemas.openxmlformats.org/officeDocument/2006/relationships/image" Target="../media/image20.pn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09344" y="1006539"/>
            <a:ext cx="9375648" cy="2387600"/>
          </a:xfrm>
          <a:noFill/>
        </p:spPr>
        <p:txBody>
          <a:bodyPr>
            <a:normAutofit fontScale="90000"/>
          </a:bodyPr>
          <a:lstStyle/>
          <a:p>
            <a:r>
              <a:rPr lang="en-US" dirty="0" smtClean="0">
                <a:solidFill>
                  <a:schemeClr val="bg1"/>
                </a:solidFill>
                <a:latin typeface="Final Frontier Shipside" panose="04020807030002040304" pitchFamily="82" charset="0"/>
              </a:rPr>
              <a:t>Amateur Radio</a:t>
            </a:r>
            <a:br>
              <a:rPr lang="en-US" dirty="0" smtClean="0">
                <a:solidFill>
                  <a:schemeClr val="bg1"/>
                </a:solidFill>
                <a:latin typeface="Final Frontier Shipside" panose="04020807030002040304" pitchFamily="82" charset="0"/>
              </a:rPr>
            </a:br>
            <a:r>
              <a:rPr lang="en-US" dirty="0" smtClean="0">
                <a:solidFill>
                  <a:schemeClr val="bg1"/>
                </a:solidFill>
                <a:latin typeface="Final Frontier Shipside" panose="04020807030002040304" pitchFamily="82" charset="0"/>
              </a:rPr>
              <a:t>FM Satellite</a:t>
            </a:r>
            <a:br>
              <a:rPr lang="en-US" dirty="0" smtClean="0">
                <a:solidFill>
                  <a:schemeClr val="bg1"/>
                </a:solidFill>
                <a:latin typeface="Final Frontier Shipside" panose="04020807030002040304" pitchFamily="82" charset="0"/>
              </a:rPr>
            </a:br>
            <a:r>
              <a:rPr lang="en-US" dirty="0" smtClean="0">
                <a:solidFill>
                  <a:schemeClr val="bg1"/>
                </a:solidFill>
                <a:latin typeface="Final Frontier Shipside" panose="04020807030002040304" pitchFamily="82" charset="0"/>
              </a:rPr>
              <a:t>Communications</a:t>
            </a:r>
            <a:endParaRPr lang="en-US" dirty="0">
              <a:solidFill>
                <a:schemeClr val="bg1"/>
              </a:solidFill>
              <a:latin typeface="Final Frontier Shipside" panose="04020807030002040304" pitchFamily="82" charset="0"/>
            </a:endParaRPr>
          </a:p>
        </p:txBody>
      </p:sp>
      <p:sp>
        <p:nvSpPr>
          <p:cNvPr id="3" name="Subtitle 2"/>
          <p:cNvSpPr>
            <a:spLocks noGrp="1"/>
          </p:cNvSpPr>
          <p:nvPr>
            <p:ph type="subTitle" idx="1"/>
          </p:nvPr>
        </p:nvSpPr>
        <p:spPr>
          <a:xfrm>
            <a:off x="9174480" y="4766374"/>
            <a:ext cx="3017520" cy="1655762"/>
          </a:xfrm>
        </p:spPr>
        <p:txBody>
          <a:bodyPr>
            <a:noAutofit/>
          </a:bodyPr>
          <a:lstStyle/>
          <a:p>
            <a:r>
              <a:rPr lang="en-US" sz="2800" b="1" dirty="0" smtClean="0">
                <a:solidFill>
                  <a:schemeClr val="bg1"/>
                </a:solidFill>
                <a:latin typeface="Arial" panose="020B0604020202020204" pitchFamily="34" charset="0"/>
                <a:cs typeface="Arial" panose="020B0604020202020204" pitchFamily="34" charset="0"/>
              </a:rPr>
              <a:t>Scott, KA7FVV</a:t>
            </a:r>
            <a:br>
              <a:rPr lang="en-US" sz="2800" b="1" dirty="0" smtClean="0">
                <a:solidFill>
                  <a:schemeClr val="bg1"/>
                </a:solidFill>
                <a:latin typeface="Arial" panose="020B0604020202020204" pitchFamily="34" charset="0"/>
                <a:cs typeface="Arial" panose="020B0604020202020204" pitchFamily="34" charset="0"/>
              </a:rPr>
            </a:br>
            <a:r>
              <a:rPr lang="en-US" sz="2800" b="1" dirty="0" smtClean="0">
                <a:solidFill>
                  <a:schemeClr val="bg1"/>
                </a:solidFill>
                <a:latin typeface="Arial" panose="020B0604020202020204" pitchFamily="34" charset="0"/>
                <a:cs typeface="Arial" panose="020B0604020202020204" pitchFamily="34" charset="0"/>
              </a:rPr>
              <a:t> </a:t>
            </a:r>
            <a:br>
              <a:rPr lang="en-US" sz="2800" b="1" dirty="0" smtClean="0">
                <a:solidFill>
                  <a:schemeClr val="bg1"/>
                </a:solidFill>
                <a:latin typeface="Arial" panose="020B0604020202020204" pitchFamily="34" charset="0"/>
                <a:cs typeface="Arial" panose="020B0604020202020204" pitchFamily="34" charset="0"/>
              </a:rPr>
            </a:br>
            <a:r>
              <a:rPr lang="en-US" sz="2800" b="1" dirty="0" smtClean="0">
                <a:solidFill>
                  <a:schemeClr val="bg1"/>
                </a:solidFill>
                <a:latin typeface="Arial" panose="020B0604020202020204" pitchFamily="34" charset="0"/>
                <a:cs typeface="Arial" panose="020B0604020202020204" pitchFamily="34" charset="0"/>
              </a:rPr>
              <a:t>ka7fvv.net</a:t>
            </a:r>
            <a:endParaRPr lang="en-US"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90177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93776" y="128715"/>
            <a:ext cx="11521440" cy="517461"/>
          </a:xfrm>
          <a:noFill/>
        </p:spPr>
        <p:txBody>
          <a:bodyPr>
            <a:normAutofit fontScale="90000"/>
          </a:bodyPr>
          <a:lstStyle/>
          <a:p>
            <a:pPr algn="l"/>
            <a:r>
              <a:rPr lang="en-US" sz="3200" dirty="0" smtClean="0">
                <a:solidFill>
                  <a:schemeClr val="bg1"/>
                </a:solidFill>
                <a:latin typeface="Final Frontier Shipside" panose="04020807030002040304" pitchFamily="82" charset="0"/>
                <a:cs typeface="Arial" panose="020B0604020202020204" pitchFamily="34" charset="0"/>
              </a:rPr>
              <a:t>What do I need to work FM satellites?</a:t>
            </a:r>
          </a:p>
        </p:txBody>
      </p:sp>
      <p:sp>
        <p:nvSpPr>
          <p:cNvPr id="3" name="Subtitle 2"/>
          <p:cNvSpPr>
            <a:spLocks noGrp="1"/>
          </p:cNvSpPr>
          <p:nvPr>
            <p:ph type="subTitle" idx="1"/>
          </p:nvPr>
        </p:nvSpPr>
        <p:spPr>
          <a:xfrm>
            <a:off x="566928" y="871030"/>
            <a:ext cx="11551920" cy="6035738"/>
          </a:xfrm>
        </p:spPr>
        <p:txBody>
          <a:bodyPr>
            <a:noAutofit/>
          </a:bodyPr>
          <a:lstStyle/>
          <a:p>
            <a:pPr marL="457200" indent="-457200" algn="l">
              <a:buFont typeface="Arial" panose="020B0604020202020204" pitchFamily="34" charset="0"/>
              <a:buChar char="•"/>
            </a:pPr>
            <a:r>
              <a:rPr lang="en-US" sz="2800" b="1" dirty="0" smtClean="0">
                <a:solidFill>
                  <a:schemeClr val="bg1"/>
                </a:solidFill>
                <a:latin typeface="Arial" panose="020B0604020202020204" pitchFamily="34" charset="0"/>
                <a:cs typeface="Arial" panose="020B0604020202020204" pitchFamily="34" charset="0"/>
              </a:rPr>
              <a:t>Satellite Tracking Programs</a:t>
            </a:r>
          </a:p>
          <a:p>
            <a:pPr marL="914400" lvl="1" indent="-457200" algn="l">
              <a:buFont typeface="Arial" panose="020B0604020202020204" pitchFamily="34" charset="0"/>
              <a:buChar char="•"/>
            </a:pPr>
            <a:r>
              <a:rPr lang="en-US" sz="1600" dirty="0" err="1" smtClean="0">
                <a:solidFill>
                  <a:schemeClr val="bg1"/>
                </a:solidFill>
                <a:latin typeface="Arial" panose="020B0604020202020204" pitchFamily="34" charset="0"/>
                <a:cs typeface="Arial" panose="020B0604020202020204" pitchFamily="34" charset="0"/>
              </a:rPr>
              <a:t>Orbitron</a:t>
            </a:r>
            <a:r>
              <a:rPr lang="en-US" sz="1600" dirty="0" smtClean="0">
                <a:solidFill>
                  <a:schemeClr val="bg1"/>
                </a:solidFill>
                <a:latin typeface="Arial" panose="020B0604020202020204" pitchFamily="34" charset="0"/>
                <a:cs typeface="Arial" panose="020B0604020202020204" pitchFamily="34" charset="0"/>
              </a:rPr>
              <a:t> – PC</a:t>
            </a:r>
          </a:p>
          <a:p>
            <a:pPr marL="914400" lvl="1" indent="-457200" algn="l">
              <a:buFont typeface="Arial" panose="020B0604020202020204" pitchFamily="34" charset="0"/>
              <a:buChar char="•"/>
            </a:pPr>
            <a:r>
              <a:rPr lang="en-US" sz="1600" dirty="0" smtClean="0">
                <a:solidFill>
                  <a:schemeClr val="bg1"/>
                </a:solidFill>
                <a:latin typeface="Arial" panose="020B0604020202020204" pitchFamily="34" charset="0"/>
                <a:cs typeface="Arial" panose="020B0604020202020204" pitchFamily="34" charset="0"/>
              </a:rPr>
              <a:t>This is a free program.  It has not been </a:t>
            </a:r>
          </a:p>
          <a:p>
            <a:pPr marL="914400" lvl="1" indent="-457200" algn="l">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u</a:t>
            </a:r>
            <a:r>
              <a:rPr lang="en-US" sz="1600" dirty="0" smtClean="0">
                <a:solidFill>
                  <a:schemeClr val="bg1"/>
                </a:solidFill>
                <a:latin typeface="Arial" panose="020B0604020202020204" pitchFamily="34" charset="0"/>
                <a:cs typeface="Arial" panose="020B0604020202020204" pitchFamily="34" charset="0"/>
              </a:rPr>
              <a:t>pdated in several years but works great.</a:t>
            </a:r>
          </a:p>
        </p:txBody>
      </p:sp>
      <p:pic>
        <p:nvPicPr>
          <p:cNvPr id="4" name="Picture 3"/>
          <p:cNvPicPr>
            <a:picLocks noChangeAspect="1"/>
          </p:cNvPicPr>
          <p:nvPr/>
        </p:nvPicPr>
        <p:blipFill>
          <a:blip r:embed="rId2"/>
          <a:stretch>
            <a:fillRect/>
          </a:stretch>
        </p:blipFill>
        <p:spPr>
          <a:xfrm>
            <a:off x="5663615" y="1359434"/>
            <a:ext cx="6083527" cy="4828005"/>
          </a:xfrm>
          <a:prstGeom prst="rect">
            <a:avLst/>
          </a:prstGeom>
        </p:spPr>
      </p:pic>
    </p:spTree>
    <p:extLst>
      <p:ext uri="{BB962C8B-B14F-4D97-AF65-F5344CB8AC3E}">
        <p14:creationId xmlns:p14="http://schemas.microsoft.com/office/powerpoint/2010/main" val="21386852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93776" y="128715"/>
            <a:ext cx="11521440" cy="517461"/>
          </a:xfrm>
          <a:noFill/>
        </p:spPr>
        <p:txBody>
          <a:bodyPr>
            <a:normAutofit fontScale="90000"/>
          </a:bodyPr>
          <a:lstStyle/>
          <a:p>
            <a:pPr algn="l"/>
            <a:r>
              <a:rPr lang="en-US" sz="3200" dirty="0" smtClean="0">
                <a:solidFill>
                  <a:schemeClr val="bg1"/>
                </a:solidFill>
                <a:latin typeface="Final Frontier Shipside" panose="04020807030002040304" pitchFamily="82" charset="0"/>
                <a:cs typeface="Arial" panose="020B0604020202020204" pitchFamily="34" charset="0"/>
              </a:rPr>
              <a:t>What do I need to work FM satellites?</a:t>
            </a:r>
          </a:p>
        </p:txBody>
      </p:sp>
      <p:sp>
        <p:nvSpPr>
          <p:cNvPr id="3" name="Subtitle 2"/>
          <p:cNvSpPr>
            <a:spLocks noGrp="1"/>
          </p:cNvSpPr>
          <p:nvPr>
            <p:ph type="subTitle" idx="1"/>
          </p:nvPr>
        </p:nvSpPr>
        <p:spPr>
          <a:xfrm>
            <a:off x="566928" y="871030"/>
            <a:ext cx="11551920" cy="6035738"/>
          </a:xfrm>
        </p:spPr>
        <p:txBody>
          <a:bodyPr>
            <a:noAutofit/>
          </a:bodyPr>
          <a:lstStyle/>
          <a:p>
            <a:pPr marL="457200" indent="-457200" algn="l">
              <a:buFont typeface="Arial" panose="020B0604020202020204" pitchFamily="34" charset="0"/>
              <a:buChar char="•"/>
            </a:pPr>
            <a:r>
              <a:rPr lang="en-US" sz="2800" b="1" dirty="0" smtClean="0">
                <a:solidFill>
                  <a:schemeClr val="bg1"/>
                </a:solidFill>
                <a:latin typeface="Arial" panose="020B0604020202020204" pitchFamily="34" charset="0"/>
                <a:cs typeface="Arial" panose="020B0604020202020204" pitchFamily="34" charset="0"/>
              </a:rPr>
              <a:t>Satellite Tracking Programs</a:t>
            </a:r>
          </a:p>
          <a:p>
            <a:pPr marL="914400" lvl="1" indent="-457200" algn="l">
              <a:buFont typeface="Arial" panose="020B0604020202020204" pitchFamily="34" charset="0"/>
              <a:buChar char="•"/>
            </a:pPr>
            <a:r>
              <a:rPr lang="en-US" sz="1600" dirty="0" err="1" smtClean="0">
                <a:solidFill>
                  <a:schemeClr val="bg1"/>
                </a:solidFill>
                <a:latin typeface="Arial" panose="020B0604020202020204" pitchFamily="34" charset="0"/>
                <a:cs typeface="Arial" panose="020B0604020202020204" pitchFamily="34" charset="0"/>
              </a:rPr>
              <a:t>GoSatWatch</a:t>
            </a:r>
            <a:r>
              <a:rPr lang="en-US" sz="1600" dirty="0" smtClean="0">
                <a:solidFill>
                  <a:schemeClr val="bg1"/>
                </a:solidFill>
                <a:latin typeface="Arial" panose="020B0604020202020204" pitchFamily="34" charset="0"/>
                <a:cs typeface="Arial" panose="020B0604020202020204" pitchFamily="34" charset="0"/>
              </a:rPr>
              <a:t> and </a:t>
            </a:r>
            <a:r>
              <a:rPr lang="en-US" sz="1600" dirty="0" err="1" smtClean="0">
                <a:solidFill>
                  <a:schemeClr val="bg1"/>
                </a:solidFill>
                <a:latin typeface="Arial" panose="020B0604020202020204" pitchFamily="34" charset="0"/>
                <a:cs typeface="Arial" panose="020B0604020202020204" pitchFamily="34" charset="0"/>
              </a:rPr>
              <a:t>GoISSWatch</a:t>
            </a:r>
            <a:r>
              <a:rPr lang="en-US" sz="1600" dirty="0" smtClean="0">
                <a:solidFill>
                  <a:schemeClr val="bg1"/>
                </a:solidFill>
                <a:latin typeface="Arial" panose="020B0604020202020204" pitchFamily="34" charset="0"/>
                <a:cs typeface="Arial" panose="020B0604020202020204" pitchFamily="34" charset="0"/>
              </a:rPr>
              <a:t> – IOS  $10</a:t>
            </a:r>
          </a:p>
          <a:p>
            <a:pPr marL="914400" lvl="1" indent="-457200" algn="l">
              <a:buFont typeface="Arial" panose="020B0604020202020204" pitchFamily="34" charset="0"/>
              <a:buChar char="•"/>
            </a:pPr>
            <a:r>
              <a:rPr lang="en-US" sz="1600" dirty="0" err="1" smtClean="0">
                <a:solidFill>
                  <a:schemeClr val="bg1"/>
                </a:solidFill>
                <a:latin typeface="Arial" panose="020B0604020202020204" pitchFamily="34" charset="0"/>
                <a:cs typeface="Arial" panose="020B0604020202020204" pitchFamily="34" charset="0"/>
              </a:rPr>
              <a:t>GoISSWatch</a:t>
            </a:r>
            <a:r>
              <a:rPr lang="en-US" sz="1600" dirty="0" smtClean="0">
                <a:solidFill>
                  <a:schemeClr val="bg1"/>
                </a:solidFill>
                <a:latin typeface="Arial" panose="020B0604020202020204" pitchFamily="34" charset="0"/>
                <a:cs typeface="Arial" panose="020B0604020202020204" pitchFamily="34" charset="0"/>
              </a:rPr>
              <a:t> is free and only tracks ISS.</a:t>
            </a:r>
          </a:p>
          <a:p>
            <a:pPr lvl="1" algn="l"/>
            <a:endParaRPr lang="en-US" sz="1600" dirty="0" smtClean="0">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5215" y="646176"/>
            <a:ext cx="2783999" cy="602964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928" y="1999488"/>
            <a:ext cx="6236208" cy="4677156"/>
          </a:xfrm>
          <a:prstGeom prst="rect">
            <a:avLst/>
          </a:prstGeom>
        </p:spPr>
      </p:pic>
    </p:spTree>
    <p:extLst>
      <p:ext uri="{BB962C8B-B14F-4D97-AF65-F5344CB8AC3E}">
        <p14:creationId xmlns:p14="http://schemas.microsoft.com/office/powerpoint/2010/main" val="24769305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93776" y="128715"/>
            <a:ext cx="11521440" cy="517461"/>
          </a:xfrm>
          <a:noFill/>
        </p:spPr>
        <p:txBody>
          <a:bodyPr>
            <a:normAutofit fontScale="90000"/>
          </a:bodyPr>
          <a:lstStyle/>
          <a:p>
            <a:pPr algn="l"/>
            <a:r>
              <a:rPr lang="en-US" sz="3200" dirty="0" smtClean="0">
                <a:solidFill>
                  <a:schemeClr val="bg1"/>
                </a:solidFill>
                <a:latin typeface="Final Frontier Shipside" panose="04020807030002040304" pitchFamily="82" charset="0"/>
                <a:cs typeface="Arial" panose="020B0604020202020204" pitchFamily="34" charset="0"/>
              </a:rPr>
              <a:t>What do I need to work FM satellites?</a:t>
            </a:r>
          </a:p>
        </p:txBody>
      </p:sp>
      <p:sp>
        <p:nvSpPr>
          <p:cNvPr id="3" name="Subtitle 2"/>
          <p:cNvSpPr>
            <a:spLocks noGrp="1"/>
          </p:cNvSpPr>
          <p:nvPr>
            <p:ph type="subTitle" idx="1"/>
          </p:nvPr>
        </p:nvSpPr>
        <p:spPr>
          <a:xfrm>
            <a:off x="566928" y="871030"/>
            <a:ext cx="11551920" cy="6035738"/>
          </a:xfrm>
        </p:spPr>
        <p:txBody>
          <a:bodyPr>
            <a:noAutofit/>
          </a:bodyPr>
          <a:lstStyle/>
          <a:p>
            <a:pPr marL="457200" indent="-457200" algn="l">
              <a:buFont typeface="Arial" panose="020B0604020202020204" pitchFamily="34" charset="0"/>
              <a:buChar char="•"/>
            </a:pPr>
            <a:r>
              <a:rPr lang="en-US" sz="2800" b="1" dirty="0" smtClean="0">
                <a:solidFill>
                  <a:schemeClr val="bg1"/>
                </a:solidFill>
                <a:latin typeface="Arial" panose="020B0604020202020204" pitchFamily="34" charset="0"/>
                <a:cs typeface="Arial" panose="020B0604020202020204" pitchFamily="34" charset="0"/>
              </a:rPr>
              <a:t>Satellite Tracking Programs</a:t>
            </a:r>
          </a:p>
          <a:p>
            <a:pPr marL="914400" lvl="1" indent="-457200" algn="l">
              <a:buFont typeface="Arial" panose="020B0604020202020204" pitchFamily="34" charset="0"/>
              <a:buChar char="•"/>
            </a:pPr>
            <a:r>
              <a:rPr lang="en-US" sz="1600" dirty="0" smtClean="0">
                <a:solidFill>
                  <a:schemeClr val="bg1"/>
                </a:solidFill>
                <a:latin typeface="Arial" panose="020B0604020202020204" pitchFamily="34" charset="0"/>
                <a:cs typeface="Arial" panose="020B0604020202020204" pitchFamily="34" charset="0"/>
              </a:rPr>
              <a:t>Sat </a:t>
            </a:r>
            <a:r>
              <a:rPr lang="en-US" sz="1600" dirty="0" err="1" smtClean="0">
                <a:solidFill>
                  <a:schemeClr val="bg1"/>
                </a:solidFill>
                <a:latin typeface="Arial" panose="020B0604020202020204" pitchFamily="34" charset="0"/>
                <a:cs typeface="Arial" panose="020B0604020202020204" pitchFamily="34" charset="0"/>
              </a:rPr>
              <a:t>Sat</a:t>
            </a:r>
            <a:r>
              <a:rPr lang="en-US" sz="1600" dirty="0" smtClean="0">
                <a:solidFill>
                  <a:schemeClr val="bg1"/>
                </a:solidFill>
                <a:latin typeface="Arial" panose="020B0604020202020204" pitchFamily="34" charset="0"/>
                <a:cs typeface="Arial" panose="020B0604020202020204" pitchFamily="34" charset="0"/>
              </a:rPr>
              <a:t> – IOS – Free</a:t>
            </a:r>
          </a:p>
          <a:p>
            <a:pPr marL="914400" lvl="1" indent="-457200" algn="l">
              <a:buFont typeface="Arial" panose="020B0604020202020204" pitchFamily="34" charset="0"/>
              <a:buChar char="•"/>
            </a:pPr>
            <a:endParaRPr lang="en-US" sz="1600" dirty="0" smtClean="0">
              <a:solidFill>
                <a:schemeClr val="bg1"/>
              </a:solidFill>
              <a:latin typeface="Arial" panose="020B0604020202020204" pitchFamily="34" charset="0"/>
              <a:cs typeface="Arial" panose="020B0604020202020204" pitchFamily="34" charset="0"/>
            </a:endParaRPr>
          </a:p>
          <a:p>
            <a:pPr lvl="1" algn="l"/>
            <a:endParaRPr lang="en-US" sz="1600" dirty="0" smtClean="0">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88981" y="871030"/>
            <a:ext cx="2485648" cy="538346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072" y="2188464"/>
            <a:ext cx="8806296" cy="4066032"/>
          </a:xfrm>
          <a:prstGeom prst="rect">
            <a:avLst/>
          </a:prstGeom>
        </p:spPr>
      </p:pic>
    </p:spTree>
    <p:extLst>
      <p:ext uri="{BB962C8B-B14F-4D97-AF65-F5344CB8AC3E}">
        <p14:creationId xmlns:p14="http://schemas.microsoft.com/office/powerpoint/2010/main" val="18818743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93776" y="128715"/>
            <a:ext cx="11521440" cy="517461"/>
          </a:xfrm>
          <a:noFill/>
        </p:spPr>
        <p:txBody>
          <a:bodyPr>
            <a:normAutofit fontScale="90000"/>
          </a:bodyPr>
          <a:lstStyle/>
          <a:p>
            <a:pPr algn="l"/>
            <a:r>
              <a:rPr lang="en-US" sz="3200" dirty="0" smtClean="0">
                <a:solidFill>
                  <a:schemeClr val="bg1"/>
                </a:solidFill>
                <a:latin typeface="Final Frontier Shipside" panose="04020807030002040304" pitchFamily="82" charset="0"/>
                <a:cs typeface="Arial" panose="020B0604020202020204" pitchFamily="34" charset="0"/>
              </a:rPr>
              <a:t>What do I need to work FM satellites?</a:t>
            </a:r>
          </a:p>
        </p:txBody>
      </p:sp>
      <p:sp>
        <p:nvSpPr>
          <p:cNvPr id="3" name="Subtitle 2"/>
          <p:cNvSpPr>
            <a:spLocks noGrp="1"/>
          </p:cNvSpPr>
          <p:nvPr>
            <p:ph type="subTitle" idx="1"/>
          </p:nvPr>
        </p:nvSpPr>
        <p:spPr>
          <a:xfrm>
            <a:off x="566928" y="871030"/>
            <a:ext cx="11551920" cy="6035738"/>
          </a:xfrm>
        </p:spPr>
        <p:txBody>
          <a:bodyPr>
            <a:noAutofit/>
          </a:bodyPr>
          <a:lstStyle/>
          <a:p>
            <a:pPr marL="457200" indent="-457200" algn="l">
              <a:buFont typeface="Arial" panose="020B0604020202020204" pitchFamily="34" charset="0"/>
              <a:buChar char="•"/>
            </a:pPr>
            <a:r>
              <a:rPr lang="en-US" sz="2800" b="1" dirty="0" smtClean="0">
                <a:solidFill>
                  <a:schemeClr val="bg1"/>
                </a:solidFill>
                <a:latin typeface="Arial" panose="020B0604020202020204" pitchFamily="34" charset="0"/>
                <a:cs typeface="Arial" panose="020B0604020202020204" pitchFamily="34" charset="0"/>
              </a:rPr>
              <a:t>Satellite Tracking Programs</a:t>
            </a:r>
          </a:p>
          <a:p>
            <a:pPr marL="914400" lvl="1" indent="-457200" algn="l">
              <a:buFont typeface="Arial" panose="020B0604020202020204" pitchFamily="34" charset="0"/>
              <a:buChar char="•"/>
            </a:pPr>
            <a:r>
              <a:rPr lang="en-US" sz="1600" dirty="0" smtClean="0">
                <a:solidFill>
                  <a:schemeClr val="bg1"/>
                </a:solidFill>
                <a:latin typeface="Arial" panose="020B0604020202020204" pitchFamily="34" charset="0"/>
                <a:cs typeface="Arial" panose="020B0604020202020204" pitchFamily="34" charset="0"/>
              </a:rPr>
              <a:t>ISS Detector – Android - Free to track ISS only. </a:t>
            </a:r>
            <a:r>
              <a:rPr lang="en-US" sz="1600" dirty="0">
                <a:solidFill>
                  <a:schemeClr val="bg1"/>
                </a:solidFill>
                <a:latin typeface="Arial" panose="020B0604020202020204" pitchFamily="34" charset="0"/>
                <a:cs typeface="Arial" panose="020B0604020202020204" pitchFamily="34" charset="0"/>
              </a:rPr>
              <a:t>T</a:t>
            </a:r>
            <a:r>
              <a:rPr lang="en-US" sz="1600" dirty="0" smtClean="0">
                <a:solidFill>
                  <a:schemeClr val="bg1"/>
                </a:solidFill>
                <a:latin typeface="Arial" panose="020B0604020202020204" pitchFamily="34" charset="0"/>
                <a:cs typeface="Arial" panose="020B0604020202020204" pitchFamily="34" charset="0"/>
              </a:rPr>
              <a:t>he add-on pack must be purchased for $3 to track all satellites.</a:t>
            </a:r>
          </a:p>
          <a:p>
            <a:pPr lvl="1" algn="l"/>
            <a:endParaRPr lang="en-US" sz="1600" dirty="0" smtClean="0">
              <a:solidFill>
                <a:schemeClr val="bg1"/>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6153" y="1780622"/>
            <a:ext cx="8053959" cy="4808334"/>
          </a:xfrm>
          <a:prstGeom prst="rect">
            <a:avLst/>
          </a:prstGeom>
        </p:spPr>
      </p:pic>
    </p:spTree>
    <p:extLst>
      <p:ext uri="{BB962C8B-B14F-4D97-AF65-F5344CB8AC3E}">
        <p14:creationId xmlns:p14="http://schemas.microsoft.com/office/powerpoint/2010/main" val="27230596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93776" y="128715"/>
            <a:ext cx="11521440" cy="517461"/>
          </a:xfrm>
          <a:noFill/>
        </p:spPr>
        <p:txBody>
          <a:bodyPr>
            <a:normAutofit fontScale="90000"/>
          </a:bodyPr>
          <a:lstStyle/>
          <a:p>
            <a:pPr algn="l"/>
            <a:r>
              <a:rPr lang="en-US" sz="3200" dirty="0" smtClean="0">
                <a:solidFill>
                  <a:schemeClr val="bg1"/>
                </a:solidFill>
                <a:latin typeface="Final Frontier Shipside" panose="04020807030002040304" pitchFamily="82" charset="0"/>
                <a:cs typeface="Arial" panose="020B0604020202020204" pitchFamily="34" charset="0"/>
              </a:rPr>
              <a:t>What do I need to work FM satellites?</a:t>
            </a:r>
          </a:p>
        </p:txBody>
      </p:sp>
      <p:sp>
        <p:nvSpPr>
          <p:cNvPr id="3" name="Subtitle 2"/>
          <p:cNvSpPr>
            <a:spLocks noGrp="1"/>
          </p:cNvSpPr>
          <p:nvPr>
            <p:ph type="subTitle" idx="1"/>
          </p:nvPr>
        </p:nvSpPr>
        <p:spPr>
          <a:xfrm>
            <a:off x="566928" y="871030"/>
            <a:ext cx="11551920" cy="6035738"/>
          </a:xfrm>
        </p:spPr>
        <p:txBody>
          <a:bodyPr>
            <a:noAutofit/>
          </a:bodyPr>
          <a:lstStyle/>
          <a:p>
            <a:pPr marL="457200" indent="-457200" algn="l">
              <a:buFont typeface="Arial" panose="020B0604020202020204" pitchFamily="34" charset="0"/>
              <a:buChar char="•"/>
            </a:pPr>
            <a:r>
              <a:rPr lang="en-US" sz="2800" b="1" dirty="0" smtClean="0">
                <a:solidFill>
                  <a:schemeClr val="bg1"/>
                </a:solidFill>
                <a:latin typeface="Arial" panose="020B0604020202020204" pitchFamily="34" charset="0"/>
                <a:cs typeface="Arial" panose="020B0604020202020204" pitchFamily="34" charset="0"/>
              </a:rPr>
              <a:t>Satellite Tracking Programs</a:t>
            </a:r>
          </a:p>
          <a:p>
            <a:pPr marL="914400" lvl="1" indent="-457200" algn="l">
              <a:buFont typeface="Arial" panose="020B0604020202020204" pitchFamily="34" charset="0"/>
              <a:buChar char="•"/>
            </a:pPr>
            <a:r>
              <a:rPr lang="en-US" sz="1600" dirty="0" smtClean="0">
                <a:solidFill>
                  <a:schemeClr val="bg1"/>
                </a:solidFill>
                <a:latin typeface="Arial" panose="020B0604020202020204" pitchFamily="34" charset="0"/>
                <a:cs typeface="Arial" panose="020B0604020202020204" pitchFamily="34" charset="0"/>
              </a:rPr>
              <a:t>AMSAT Droid Free – Android (Manually update </a:t>
            </a:r>
            <a:r>
              <a:rPr lang="en-US" sz="1600" dirty="0" err="1" smtClean="0">
                <a:solidFill>
                  <a:schemeClr val="bg1"/>
                </a:solidFill>
                <a:latin typeface="Arial" panose="020B0604020202020204" pitchFamily="34" charset="0"/>
                <a:cs typeface="Arial" panose="020B0604020202020204" pitchFamily="34" charset="0"/>
              </a:rPr>
              <a:t>Keps</a:t>
            </a:r>
            <a:r>
              <a:rPr lang="en-US" sz="1600" dirty="0" smtClean="0">
                <a:solidFill>
                  <a:schemeClr val="bg1"/>
                </a:solidFill>
                <a:latin typeface="Arial" panose="020B0604020202020204" pitchFamily="34" charset="0"/>
                <a:cs typeface="Arial" panose="020B0604020202020204" pitchFamily="34" charset="0"/>
              </a:rPr>
              <a:t>)</a:t>
            </a:r>
          </a:p>
          <a:p>
            <a:pPr marL="914400" lvl="1" indent="-457200" algn="l">
              <a:buFont typeface="Arial" panose="020B0604020202020204" pitchFamily="34" charset="0"/>
              <a:buChar char="•"/>
            </a:pPr>
            <a:endParaRPr lang="en-US" sz="1600" dirty="0" smtClean="0">
              <a:solidFill>
                <a:schemeClr val="bg1"/>
              </a:solidFill>
              <a:latin typeface="Arial" panose="020B0604020202020204" pitchFamily="34" charset="0"/>
              <a:cs typeface="Arial" panose="020B0604020202020204" pitchFamily="34" charset="0"/>
            </a:endParaRPr>
          </a:p>
          <a:p>
            <a:pPr lvl="1" algn="l"/>
            <a:endParaRPr lang="en-US" sz="1600" dirty="0" smtClean="0">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4944" y="871030"/>
            <a:ext cx="3197124" cy="535518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928" y="1778863"/>
            <a:ext cx="7449312" cy="4447351"/>
          </a:xfrm>
          <a:prstGeom prst="rect">
            <a:avLst/>
          </a:prstGeom>
        </p:spPr>
      </p:pic>
    </p:spTree>
    <p:extLst>
      <p:ext uri="{BB962C8B-B14F-4D97-AF65-F5344CB8AC3E}">
        <p14:creationId xmlns:p14="http://schemas.microsoft.com/office/powerpoint/2010/main" val="24931220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93776" y="128715"/>
            <a:ext cx="11521440" cy="517461"/>
          </a:xfrm>
          <a:noFill/>
        </p:spPr>
        <p:txBody>
          <a:bodyPr>
            <a:normAutofit fontScale="90000"/>
          </a:bodyPr>
          <a:lstStyle/>
          <a:p>
            <a:pPr algn="l"/>
            <a:r>
              <a:rPr lang="en-US" sz="3200" dirty="0" smtClean="0">
                <a:solidFill>
                  <a:schemeClr val="bg1"/>
                </a:solidFill>
                <a:latin typeface="Final Frontier Shipside" panose="04020807030002040304" pitchFamily="82" charset="0"/>
                <a:cs typeface="Arial" panose="020B0604020202020204" pitchFamily="34" charset="0"/>
              </a:rPr>
              <a:t>What do I need to work FM satellites?</a:t>
            </a:r>
          </a:p>
        </p:txBody>
      </p:sp>
      <p:sp>
        <p:nvSpPr>
          <p:cNvPr id="3" name="Subtitle 2"/>
          <p:cNvSpPr>
            <a:spLocks noGrp="1"/>
          </p:cNvSpPr>
          <p:nvPr>
            <p:ph type="subTitle" idx="1"/>
          </p:nvPr>
        </p:nvSpPr>
        <p:spPr>
          <a:xfrm>
            <a:off x="566928" y="871030"/>
            <a:ext cx="11551920" cy="6035738"/>
          </a:xfrm>
        </p:spPr>
        <p:txBody>
          <a:bodyPr>
            <a:noAutofit/>
          </a:bodyPr>
          <a:lstStyle/>
          <a:p>
            <a:pPr marL="457200" indent="-457200" algn="l">
              <a:buFont typeface="Arial" panose="020B0604020202020204" pitchFamily="34" charset="0"/>
              <a:buChar char="•"/>
            </a:pPr>
            <a:r>
              <a:rPr lang="en-US" sz="2800" b="1" dirty="0" smtClean="0">
                <a:solidFill>
                  <a:schemeClr val="bg1"/>
                </a:solidFill>
                <a:latin typeface="Arial" panose="020B0604020202020204" pitchFamily="34" charset="0"/>
                <a:cs typeface="Arial" panose="020B0604020202020204" pitchFamily="34" charset="0"/>
              </a:rPr>
              <a:t>Making a Contact</a:t>
            </a:r>
          </a:p>
          <a:p>
            <a:pPr marL="914400" lvl="1" indent="-457200" algn="l">
              <a:buFont typeface="Arial" panose="020B0604020202020204" pitchFamily="34" charset="0"/>
              <a:buChar char="•"/>
            </a:pPr>
            <a:r>
              <a:rPr lang="en-US" sz="1600" dirty="0" smtClean="0">
                <a:solidFill>
                  <a:schemeClr val="bg1"/>
                </a:solidFill>
                <a:latin typeface="Arial" panose="020B0604020202020204" pitchFamily="34" charset="0"/>
                <a:cs typeface="Arial" panose="020B0604020202020204" pitchFamily="34" charset="0"/>
              </a:rPr>
              <a:t>Your radio is programmed, you have your antenna ready and you know when one of the satellites will be in range.</a:t>
            </a:r>
          </a:p>
          <a:p>
            <a:pPr lvl="1" algn="l"/>
            <a:r>
              <a:rPr lang="en-US" sz="1600" dirty="0" smtClean="0">
                <a:solidFill>
                  <a:schemeClr val="bg1"/>
                </a:solidFill>
                <a:latin typeface="Arial" panose="020B0604020202020204" pitchFamily="34" charset="0"/>
                <a:cs typeface="Arial" panose="020B0604020202020204" pitchFamily="34" charset="0"/>
              </a:rPr>
              <a:t/>
            </a:r>
            <a:br>
              <a:rPr lang="en-US" sz="1600" dirty="0" smtClean="0">
                <a:solidFill>
                  <a:schemeClr val="bg1"/>
                </a:solidFill>
                <a:latin typeface="Arial" panose="020B0604020202020204" pitchFamily="34" charset="0"/>
                <a:cs typeface="Arial" panose="020B0604020202020204" pitchFamily="34" charset="0"/>
              </a:rPr>
            </a:br>
            <a:r>
              <a:rPr lang="en-US" b="1" dirty="0" smtClean="0">
                <a:solidFill>
                  <a:srgbClr val="FF0000"/>
                </a:solidFill>
                <a:latin typeface="Arial" panose="020B0604020202020204" pitchFamily="34" charset="0"/>
                <a:cs typeface="Arial" panose="020B0604020202020204" pitchFamily="34" charset="0"/>
              </a:rPr>
              <a:t>Now What?</a:t>
            </a:r>
          </a:p>
          <a:p>
            <a:pPr lvl="1" algn="l"/>
            <a:endParaRPr lang="en-US" sz="1600" dirty="0" smtClean="0">
              <a:solidFill>
                <a:schemeClr val="bg1"/>
              </a:solidFill>
              <a:latin typeface="Arial" panose="020B0604020202020204" pitchFamily="34" charset="0"/>
              <a:cs typeface="Arial" panose="020B0604020202020204" pitchFamily="34" charset="0"/>
            </a:endParaRPr>
          </a:p>
          <a:p>
            <a:pPr lvl="1" algn="l"/>
            <a:r>
              <a:rPr lang="en-US" sz="1600" dirty="0" smtClean="0">
                <a:solidFill>
                  <a:schemeClr val="bg1"/>
                </a:solidFill>
                <a:latin typeface="Arial" panose="020B0604020202020204" pitchFamily="34" charset="0"/>
                <a:cs typeface="Arial" panose="020B0604020202020204" pitchFamily="34" charset="0"/>
              </a:rPr>
              <a:t>Making a contact consists </a:t>
            </a:r>
            <a:br>
              <a:rPr lang="en-US" sz="1600" dirty="0" smtClean="0">
                <a:solidFill>
                  <a:schemeClr val="bg1"/>
                </a:solidFill>
                <a:latin typeface="Arial" panose="020B0604020202020204" pitchFamily="34" charset="0"/>
                <a:cs typeface="Arial" panose="020B0604020202020204" pitchFamily="34" charset="0"/>
              </a:rPr>
            </a:br>
            <a:r>
              <a:rPr lang="en-US" sz="1600" dirty="0" smtClean="0">
                <a:solidFill>
                  <a:schemeClr val="bg1"/>
                </a:solidFill>
                <a:latin typeface="Arial" panose="020B0604020202020204" pitchFamily="34" charset="0"/>
                <a:cs typeface="Arial" panose="020B0604020202020204" pitchFamily="34" charset="0"/>
              </a:rPr>
              <a:t>of a call sign and grid square </a:t>
            </a:r>
            <a:br>
              <a:rPr lang="en-US" sz="1600" dirty="0" smtClean="0">
                <a:solidFill>
                  <a:schemeClr val="bg1"/>
                </a:solidFill>
                <a:latin typeface="Arial" panose="020B0604020202020204" pitchFamily="34" charset="0"/>
                <a:cs typeface="Arial" panose="020B0604020202020204" pitchFamily="34" charset="0"/>
              </a:rPr>
            </a:br>
            <a:r>
              <a:rPr lang="en-US" sz="1600" dirty="0" smtClean="0">
                <a:solidFill>
                  <a:schemeClr val="bg1"/>
                </a:solidFill>
                <a:latin typeface="Arial" panose="020B0604020202020204" pitchFamily="34" charset="0"/>
                <a:cs typeface="Arial" panose="020B0604020202020204" pitchFamily="34" charset="0"/>
              </a:rPr>
              <a:t>exchange.  Many stations </a:t>
            </a:r>
            <a:br>
              <a:rPr lang="en-US" sz="1600" dirty="0" smtClean="0">
                <a:solidFill>
                  <a:schemeClr val="bg1"/>
                </a:solidFill>
                <a:latin typeface="Arial" panose="020B0604020202020204" pitchFamily="34" charset="0"/>
                <a:cs typeface="Arial" panose="020B0604020202020204" pitchFamily="34" charset="0"/>
              </a:rPr>
            </a:br>
            <a:r>
              <a:rPr lang="en-US" sz="1600" dirty="0" smtClean="0">
                <a:solidFill>
                  <a:schemeClr val="bg1"/>
                </a:solidFill>
                <a:latin typeface="Arial" panose="020B0604020202020204" pitchFamily="34" charset="0"/>
                <a:cs typeface="Arial" panose="020B0604020202020204" pitchFamily="34" charset="0"/>
              </a:rPr>
              <a:t>chase grid squares and get </a:t>
            </a:r>
            <a:br>
              <a:rPr lang="en-US" sz="1600" dirty="0" smtClean="0">
                <a:solidFill>
                  <a:schemeClr val="bg1"/>
                </a:solidFill>
                <a:latin typeface="Arial" panose="020B0604020202020204" pitchFamily="34" charset="0"/>
                <a:cs typeface="Arial" panose="020B0604020202020204" pitchFamily="34" charset="0"/>
              </a:rPr>
            </a:br>
            <a:r>
              <a:rPr lang="en-US" sz="1600" dirty="0" smtClean="0">
                <a:solidFill>
                  <a:schemeClr val="bg1"/>
                </a:solidFill>
                <a:latin typeface="Arial" panose="020B0604020202020204" pitchFamily="34" charset="0"/>
                <a:cs typeface="Arial" panose="020B0604020202020204" pitchFamily="34" charset="0"/>
              </a:rPr>
              <a:t>as many as they can.  Sometimes</a:t>
            </a:r>
            <a:br>
              <a:rPr lang="en-US" sz="1600" dirty="0" smtClean="0">
                <a:solidFill>
                  <a:schemeClr val="bg1"/>
                </a:solidFill>
                <a:latin typeface="Arial" panose="020B0604020202020204" pitchFamily="34" charset="0"/>
                <a:cs typeface="Arial" panose="020B0604020202020204" pitchFamily="34" charset="0"/>
              </a:rPr>
            </a:br>
            <a:r>
              <a:rPr lang="en-US" sz="1600" dirty="0" smtClean="0">
                <a:solidFill>
                  <a:schemeClr val="bg1"/>
                </a:solidFill>
                <a:latin typeface="Arial" panose="020B0604020202020204" pitchFamily="34" charset="0"/>
                <a:cs typeface="Arial" panose="020B0604020202020204" pitchFamily="34" charset="0"/>
              </a:rPr>
              <a:t>you will hear two grid squares</a:t>
            </a:r>
            <a:br>
              <a:rPr lang="en-US" sz="1600" dirty="0" smtClean="0">
                <a:solidFill>
                  <a:schemeClr val="bg1"/>
                </a:solidFill>
                <a:latin typeface="Arial" panose="020B0604020202020204" pitchFamily="34" charset="0"/>
                <a:cs typeface="Arial" panose="020B0604020202020204" pitchFamily="34" charset="0"/>
              </a:rPr>
            </a:br>
            <a:r>
              <a:rPr lang="en-US" sz="1600" dirty="0" smtClean="0">
                <a:solidFill>
                  <a:schemeClr val="bg1"/>
                </a:solidFill>
                <a:latin typeface="Arial" panose="020B0604020202020204" pitchFamily="34" charset="0"/>
                <a:cs typeface="Arial" panose="020B0604020202020204" pitchFamily="34" charset="0"/>
              </a:rPr>
              <a:t>where the station is roving and on</a:t>
            </a:r>
            <a:br>
              <a:rPr lang="en-US" sz="1600" dirty="0" smtClean="0">
                <a:solidFill>
                  <a:schemeClr val="bg1"/>
                </a:solidFill>
                <a:latin typeface="Arial" panose="020B0604020202020204" pitchFamily="34" charset="0"/>
                <a:cs typeface="Arial" panose="020B0604020202020204" pitchFamily="34" charset="0"/>
              </a:rPr>
            </a:br>
            <a:r>
              <a:rPr lang="en-US" sz="1600" dirty="0" smtClean="0">
                <a:solidFill>
                  <a:schemeClr val="bg1"/>
                </a:solidFill>
                <a:latin typeface="Arial" panose="020B0604020202020204" pitchFamily="34" charset="0"/>
                <a:cs typeface="Arial" panose="020B0604020202020204" pitchFamily="34" charset="0"/>
              </a:rPr>
              <a:t>a grid line. Maybe four as well.</a:t>
            </a:r>
          </a:p>
          <a:p>
            <a:pPr lvl="1" algn="l"/>
            <a:endParaRPr lang="en-US" sz="1600" dirty="0">
              <a:solidFill>
                <a:schemeClr val="bg1"/>
              </a:solidFill>
              <a:latin typeface="Arial" panose="020B0604020202020204" pitchFamily="34" charset="0"/>
              <a:cs typeface="Arial" panose="020B0604020202020204" pitchFamily="34" charset="0"/>
            </a:endParaRPr>
          </a:p>
          <a:p>
            <a:pPr lvl="1" algn="l"/>
            <a:r>
              <a:rPr lang="en-US" sz="1600" dirty="0" smtClean="0">
                <a:solidFill>
                  <a:schemeClr val="bg1"/>
                </a:solidFill>
                <a:latin typeface="Arial" panose="020B0604020202020204" pitchFamily="34" charset="0"/>
                <a:cs typeface="Arial" panose="020B0604020202020204" pitchFamily="34" charset="0"/>
              </a:rPr>
              <a:t>An </a:t>
            </a:r>
            <a:r>
              <a:rPr lang="en-US" sz="1600" dirty="0">
                <a:solidFill>
                  <a:schemeClr val="bg1"/>
                </a:solidFill>
                <a:latin typeface="Arial" panose="020B0604020202020204" pitchFamily="34" charset="0"/>
                <a:cs typeface="Arial" panose="020B0604020202020204" pitchFamily="34" charset="0"/>
              </a:rPr>
              <a:t>instrument of the </a:t>
            </a:r>
            <a:r>
              <a:rPr lang="en-US" sz="1600" dirty="0" smtClean="0">
                <a:solidFill>
                  <a:schemeClr val="bg1"/>
                </a:solidFill>
                <a:latin typeface="Arial" panose="020B0604020202020204" pitchFamily="34" charset="0"/>
                <a:cs typeface="Arial" panose="020B0604020202020204" pitchFamily="34" charset="0"/>
              </a:rPr>
              <a:t/>
            </a:r>
            <a:br>
              <a:rPr lang="en-US" sz="1600" dirty="0" smtClean="0">
                <a:solidFill>
                  <a:schemeClr val="bg1"/>
                </a:solidFill>
                <a:latin typeface="Arial" panose="020B0604020202020204" pitchFamily="34" charset="0"/>
                <a:cs typeface="Arial" panose="020B0604020202020204" pitchFamily="34" charset="0"/>
              </a:rPr>
            </a:br>
            <a:r>
              <a:rPr lang="en-US" sz="1600" dirty="0" smtClean="0">
                <a:solidFill>
                  <a:schemeClr val="bg1"/>
                </a:solidFill>
                <a:latin typeface="Arial" panose="020B0604020202020204" pitchFamily="34" charset="0"/>
                <a:cs typeface="Arial" panose="020B0604020202020204" pitchFamily="34" charset="0"/>
              </a:rPr>
              <a:t>Maidenhead </a:t>
            </a:r>
            <a:r>
              <a:rPr lang="en-US" sz="1600" dirty="0">
                <a:solidFill>
                  <a:schemeClr val="bg1"/>
                </a:solidFill>
                <a:latin typeface="Arial" panose="020B0604020202020204" pitchFamily="34" charset="0"/>
                <a:cs typeface="Arial" panose="020B0604020202020204" pitchFamily="34" charset="0"/>
              </a:rPr>
              <a:t>Locator System </a:t>
            </a:r>
            <a:r>
              <a:rPr lang="en-US" sz="1600" dirty="0" smtClean="0">
                <a:solidFill>
                  <a:schemeClr val="bg1"/>
                </a:solidFill>
                <a:latin typeface="Arial" panose="020B0604020202020204" pitchFamily="34" charset="0"/>
                <a:cs typeface="Arial" panose="020B0604020202020204" pitchFamily="34" charset="0"/>
              </a:rPr>
              <a:t/>
            </a:r>
            <a:br>
              <a:rPr lang="en-US" sz="1600" dirty="0" smtClean="0">
                <a:solidFill>
                  <a:schemeClr val="bg1"/>
                </a:solidFill>
                <a:latin typeface="Arial" panose="020B0604020202020204" pitchFamily="34" charset="0"/>
                <a:cs typeface="Arial" panose="020B0604020202020204" pitchFamily="34" charset="0"/>
              </a:rPr>
            </a:br>
            <a:r>
              <a:rPr lang="en-US" sz="1600" dirty="0" smtClean="0">
                <a:solidFill>
                  <a:schemeClr val="bg1"/>
                </a:solidFill>
                <a:latin typeface="Arial" panose="020B0604020202020204" pitchFamily="34" charset="0"/>
                <a:cs typeface="Arial" panose="020B0604020202020204" pitchFamily="34" charset="0"/>
              </a:rPr>
              <a:t>(</a:t>
            </a:r>
            <a:r>
              <a:rPr lang="en-US" sz="1600" dirty="0">
                <a:solidFill>
                  <a:schemeClr val="bg1"/>
                </a:solidFill>
                <a:latin typeface="Arial" panose="020B0604020202020204" pitchFamily="34" charset="0"/>
                <a:cs typeface="Arial" panose="020B0604020202020204" pitchFamily="34" charset="0"/>
              </a:rPr>
              <a:t>named after the town outside </a:t>
            </a:r>
            <a:r>
              <a:rPr lang="en-US" sz="1600" dirty="0" smtClean="0">
                <a:solidFill>
                  <a:schemeClr val="bg1"/>
                </a:solidFill>
                <a:latin typeface="Arial" panose="020B0604020202020204" pitchFamily="34" charset="0"/>
                <a:cs typeface="Arial" panose="020B0604020202020204" pitchFamily="34" charset="0"/>
              </a:rPr>
              <a:t/>
            </a:r>
            <a:br>
              <a:rPr lang="en-US" sz="1600" dirty="0" smtClean="0">
                <a:solidFill>
                  <a:schemeClr val="bg1"/>
                </a:solidFill>
                <a:latin typeface="Arial" panose="020B0604020202020204" pitchFamily="34" charset="0"/>
                <a:cs typeface="Arial" panose="020B0604020202020204" pitchFamily="34" charset="0"/>
              </a:rPr>
            </a:br>
            <a:r>
              <a:rPr lang="en-US" sz="1600" dirty="0" smtClean="0">
                <a:solidFill>
                  <a:schemeClr val="bg1"/>
                </a:solidFill>
                <a:latin typeface="Arial" panose="020B0604020202020204" pitchFamily="34" charset="0"/>
                <a:cs typeface="Arial" panose="020B0604020202020204" pitchFamily="34" charset="0"/>
              </a:rPr>
              <a:t>London </a:t>
            </a:r>
            <a:r>
              <a:rPr lang="en-US" sz="1600" dirty="0">
                <a:solidFill>
                  <a:schemeClr val="bg1"/>
                </a:solidFill>
                <a:latin typeface="Arial" panose="020B0604020202020204" pitchFamily="34" charset="0"/>
                <a:cs typeface="Arial" panose="020B0604020202020204" pitchFamily="34" charset="0"/>
              </a:rPr>
              <a:t>where it </a:t>
            </a:r>
            <a:r>
              <a:rPr lang="en-US" sz="1600" dirty="0" smtClean="0">
                <a:solidFill>
                  <a:schemeClr val="bg1"/>
                </a:solidFill>
                <a:latin typeface="Arial" panose="020B0604020202020204" pitchFamily="34" charset="0"/>
                <a:cs typeface="Arial" panose="020B0604020202020204" pitchFamily="34" charset="0"/>
              </a:rPr>
              <a:t>was </a:t>
            </a:r>
            <a:r>
              <a:rPr lang="en-US" sz="1600" dirty="0">
                <a:solidFill>
                  <a:schemeClr val="bg1"/>
                </a:solidFill>
                <a:latin typeface="Arial" panose="020B0604020202020204" pitchFamily="34" charset="0"/>
                <a:cs typeface="Arial" panose="020B0604020202020204" pitchFamily="34" charset="0"/>
              </a:rPr>
              <a:t>first </a:t>
            </a:r>
            <a:r>
              <a:rPr lang="en-US" sz="1600" dirty="0" smtClean="0">
                <a:solidFill>
                  <a:schemeClr val="bg1"/>
                </a:solidFill>
                <a:latin typeface="Arial" panose="020B0604020202020204" pitchFamily="34" charset="0"/>
                <a:cs typeface="Arial" panose="020B0604020202020204" pitchFamily="34" charset="0"/>
              </a:rPr>
              <a:t/>
            </a:r>
            <a:br>
              <a:rPr lang="en-US" sz="1600" dirty="0" smtClean="0">
                <a:solidFill>
                  <a:schemeClr val="bg1"/>
                </a:solidFill>
                <a:latin typeface="Arial" panose="020B0604020202020204" pitchFamily="34" charset="0"/>
                <a:cs typeface="Arial" panose="020B0604020202020204" pitchFamily="34" charset="0"/>
              </a:rPr>
            </a:br>
            <a:r>
              <a:rPr lang="en-US" sz="1600" dirty="0" smtClean="0">
                <a:solidFill>
                  <a:schemeClr val="bg1"/>
                </a:solidFill>
                <a:latin typeface="Arial" panose="020B0604020202020204" pitchFamily="34" charset="0"/>
                <a:cs typeface="Arial" panose="020B0604020202020204" pitchFamily="34" charset="0"/>
              </a:rPr>
              <a:t>conceived </a:t>
            </a:r>
            <a:r>
              <a:rPr lang="en-US" sz="1600" dirty="0">
                <a:solidFill>
                  <a:schemeClr val="bg1"/>
                </a:solidFill>
                <a:latin typeface="Arial" panose="020B0604020202020204" pitchFamily="34" charset="0"/>
                <a:cs typeface="Arial" panose="020B0604020202020204" pitchFamily="34" charset="0"/>
              </a:rPr>
              <a:t>by a meeting of </a:t>
            </a:r>
            <a:r>
              <a:rPr lang="en-US" sz="1600" dirty="0" smtClean="0">
                <a:solidFill>
                  <a:schemeClr val="bg1"/>
                </a:solidFill>
                <a:latin typeface="Arial" panose="020B0604020202020204" pitchFamily="34" charset="0"/>
                <a:cs typeface="Arial" panose="020B0604020202020204" pitchFamily="34" charset="0"/>
              </a:rPr>
              <a:t/>
            </a:r>
            <a:br>
              <a:rPr lang="en-US" sz="1600" dirty="0" smtClean="0">
                <a:solidFill>
                  <a:schemeClr val="bg1"/>
                </a:solidFill>
                <a:latin typeface="Arial" panose="020B0604020202020204" pitchFamily="34" charset="0"/>
                <a:cs typeface="Arial" panose="020B0604020202020204" pitchFamily="34" charset="0"/>
              </a:rPr>
            </a:br>
            <a:r>
              <a:rPr lang="en-US" sz="1600" dirty="0" smtClean="0">
                <a:solidFill>
                  <a:schemeClr val="bg1"/>
                </a:solidFill>
                <a:latin typeface="Arial" panose="020B0604020202020204" pitchFamily="34" charset="0"/>
                <a:cs typeface="Arial" panose="020B0604020202020204" pitchFamily="34" charset="0"/>
              </a:rPr>
              <a:t>European VHF managers </a:t>
            </a:r>
            <a:r>
              <a:rPr lang="en-US" sz="1600" dirty="0">
                <a:solidFill>
                  <a:schemeClr val="bg1"/>
                </a:solidFill>
                <a:latin typeface="Arial" panose="020B0604020202020204" pitchFamily="34" charset="0"/>
                <a:cs typeface="Arial" panose="020B0604020202020204" pitchFamily="34" charset="0"/>
              </a:rPr>
              <a:t>in </a:t>
            </a:r>
            <a:r>
              <a:rPr lang="en-US" sz="1600" dirty="0" smtClean="0">
                <a:solidFill>
                  <a:schemeClr val="bg1"/>
                </a:solidFill>
                <a:latin typeface="Arial" panose="020B0604020202020204" pitchFamily="34" charset="0"/>
                <a:cs typeface="Arial" panose="020B0604020202020204" pitchFamily="34" charset="0"/>
              </a:rPr>
              <a:t/>
            </a:r>
            <a:br>
              <a:rPr lang="en-US" sz="1600" dirty="0" smtClean="0">
                <a:solidFill>
                  <a:schemeClr val="bg1"/>
                </a:solidFill>
                <a:latin typeface="Arial" panose="020B0604020202020204" pitchFamily="34" charset="0"/>
                <a:cs typeface="Arial" panose="020B0604020202020204" pitchFamily="34" charset="0"/>
              </a:rPr>
            </a:br>
            <a:r>
              <a:rPr lang="en-US" sz="1600" dirty="0" smtClean="0">
                <a:solidFill>
                  <a:schemeClr val="bg1"/>
                </a:solidFill>
                <a:latin typeface="Arial" panose="020B0604020202020204" pitchFamily="34" charset="0"/>
                <a:cs typeface="Arial" panose="020B0604020202020204" pitchFamily="34" charset="0"/>
              </a:rPr>
              <a:t>1980</a:t>
            </a:r>
            <a:r>
              <a:rPr lang="en-US" sz="1600" dirty="0">
                <a:solidFill>
                  <a:schemeClr val="bg1"/>
                </a:solidFill>
                <a:latin typeface="Arial" panose="020B0604020202020204" pitchFamily="34" charset="0"/>
                <a:cs typeface="Arial" panose="020B0604020202020204" pitchFamily="34" charset="0"/>
              </a:rPr>
              <a:t>), a grid square</a:t>
            </a:r>
            <a:r>
              <a:rPr lang="en-US" sz="1600" b="1" dirty="0">
                <a:solidFill>
                  <a:schemeClr val="bg1"/>
                </a:solidFill>
                <a:latin typeface="Arial" panose="020B0604020202020204" pitchFamily="34" charset="0"/>
                <a:cs typeface="Arial" panose="020B0604020202020204" pitchFamily="34" charset="0"/>
              </a:rPr>
              <a:t> measures </a:t>
            </a:r>
            <a:r>
              <a:rPr lang="en-US" sz="1600" b="1" dirty="0" smtClean="0">
                <a:solidFill>
                  <a:schemeClr val="bg1"/>
                </a:solidFill>
                <a:latin typeface="Arial" panose="020B0604020202020204" pitchFamily="34" charset="0"/>
                <a:cs typeface="Arial" panose="020B0604020202020204" pitchFamily="34" charset="0"/>
              </a:rPr>
              <a:t/>
            </a:r>
            <a:br>
              <a:rPr lang="en-US" sz="1600" b="1" dirty="0" smtClean="0">
                <a:solidFill>
                  <a:schemeClr val="bg1"/>
                </a:solidFill>
                <a:latin typeface="Arial" panose="020B0604020202020204" pitchFamily="34" charset="0"/>
                <a:cs typeface="Arial" panose="020B0604020202020204" pitchFamily="34" charset="0"/>
              </a:rPr>
            </a:br>
            <a:r>
              <a:rPr lang="en-US" sz="1600" b="1" dirty="0" smtClean="0">
                <a:solidFill>
                  <a:schemeClr val="bg1"/>
                </a:solidFill>
                <a:latin typeface="Arial" panose="020B0604020202020204" pitchFamily="34" charset="0"/>
                <a:cs typeface="Arial" panose="020B0604020202020204" pitchFamily="34" charset="0"/>
              </a:rPr>
              <a:t>1</a:t>
            </a:r>
            <a:r>
              <a:rPr lang="en-US" sz="1600" b="1" dirty="0">
                <a:solidFill>
                  <a:schemeClr val="bg1"/>
                </a:solidFill>
                <a:latin typeface="Arial" panose="020B0604020202020204" pitchFamily="34" charset="0"/>
                <a:cs typeface="Arial" panose="020B0604020202020204" pitchFamily="34" charset="0"/>
              </a:rPr>
              <a:t>° </a:t>
            </a:r>
            <a:r>
              <a:rPr lang="en-US" sz="1600" b="1" dirty="0" smtClean="0">
                <a:solidFill>
                  <a:schemeClr val="bg1"/>
                </a:solidFill>
                <a:latin typeface="Arial" panose="020B0604020202020204" pitchFamily="34" charset="0"/>
                <a:cs typeface="Arial" panose="020B0604020202020204" pitchFamily="34" charset="0"/>
              </a:rPr>
              <a:t>latitude </a:t>
            </a:r>
            <a:r>
              <a:rPr lang="en-US" sz="1600" b="1" dirty="0">
                <a:solidFill>
                  <a:schemeClr val="bg1"/>
                </a:solidFill>
                <a:latin typeface="Arial" panose="020B0604020202020204" pitchFamily="34" charset="0"/>
                <a:cs typeface="Arial" panose="020B0604020202020204" pitchFamily="34" charset="0"/>
              </a:rPr>
              <a:t>by 2° longitude</a:t>
            </a:r>
            <a:r>
              <a:rPr lang="en-US" sz="1600" dirty="0">
                <a:solidFill>
                  <a:schemeClr val="bg1"/>
                </a:solidFill>
                <a:latin typeface="Arial" panose="020B0604020202020204" pitchFamily="34" charset="0"/>
                <a:cs typeface="Arial" panose="020B0604020202020204" pitchFamily="34" charset="0"/>
              </a:rPr>
              <a:t> and </a:t>
            </a:r>
            <a:r>
              <a:rPr lang="en-US" sz="1600" dirty="0" smtClean="0">
                <a:solidFill>
                  <a:schemeClr val="bg1"/>
                </a:solidFill>
                <a:latin typeface="Arial" panose="020B0604020202020204" pitchFamily="34" charset="0"/>
                <a:cs typeface="Arial" panose="020B0604020202020204" pitchFamily="34" charset="0"/>
              </a:rPr>
              <a:t/>
            </a:r>
            <a:br>
              <a:rPr lang="en-US" sz="1600" dirty="0" smtClean="0">
                <a:solidFill>
                  <a:schemeClr val="bg1"/>
                </a:solidFill>
                <a:latin typeface="Arial" panose="020B0604020202020204" pitchFamily="34" charset="0"/>
                <a:cs typeface="Arial" panose="020B0604020202020204" pitchFamily="34" charset="0"/>
              </a:rPr>
            </a:br>
            <a:r>
              <a:rPr lang="en-US" sz="1600" dirty="0" smtClean="0">
                <a:solidFill>
                  <a:schemeClr val="bg1"/>
                </a:solidFill>
                <a:latin typeface="Arial" panose="020B0604020202020204" pitchFamily="34" charset="0"/>
                <a:cs typeface="Arial" panose="020B0604020202020204" pitchFamily="34" charset="0"/>
              </a:rPr>
              <a:t>measures approximately </a:t>
            </a:r>
            <a:r>
              <a:rPr lang="en-US" sz="1600" dirty="0">
                <a:solidFill>
                  <a:schemeClr val="bg1"/>
                </a:solidFill>
                <a:latin typeface="Arial" panose="020B0604020202020204" pitchFamily="34" charset="0"/>
                <a:cs typeface="Arial" panose="020B0604020202020204" pitchFamily="34" charset="0"/>
              </a:rPr>
              <a:t>70 × 100 </a:t>
            </a:r>
            <a:r>
              <a:rPr lang="en-US" sz="1600" dirty="0" smtClean="0">
                <a:solidFill>
                  <a:schemeClr val="bg1"/>
                </a:solidFill>
                <a:latin typeface="Arial" panose="020B0604020202020204" pitchFamily="34" charset="0"/>
                <a:cs typeface="Arial" panose="020B0604020202020204" pitchFamily="34" charset="0"/>
              </a:rPr>
              <a:t/>
            </a:r>
            <a:br>
              <a:rPr lang="en-US" sz="1600" dirty="0" smtClean="0">
                <a:solidFill>
                  <a:schemeClr val="bg1"/>
                </a:solidFill>
                <a:latin typeface="Arial" panose="020B0604020202020204" pitchFamily="34" charset="0"/>
                <a:cs typeface="Arial" panose="020B0604020202020204" pitchFamily="34" charset="0"/>
              </a:rPr>
            </a:br>
            <a:r>
              <a:rPr lang="en-US" sz="1600" dirty="0" smtClean="0">
                <a:solidFill>
                  <a:schemeClr val="bg1"/>
                </a:solidFill>
                <a:latin typeface="Arial" panose="020B0604020202020204" pitchFamily="34" charset="0"/>
                <a:cs typeface="Arial" panose="020B0604020202020204" pitchFamily="34" charset="0"/>
              </a:rPr>
              <a:t>miles </a:t>
            </a:r>
            <a:r>
              <a:rPr lang="en-US" sz="1600" dirty="0">
                <a:solidFill>
                  <a:schemeClr val="bg1"/>
                </a:solidFill>
                <a:latin typeface="Arial" panose="020B0604020202020204" pitchFamily="34" charset="0"/>
                <a:cs typeface="Arial" panose="020B0604020202020204" pitchFamily="34" charset="0"/>
              </a:rPr>
              <a:t>in the continental US.</a:t>
            </a:r>
            <a:r>
              <a:rPr lang="en-US" sz="1600" dirty="0" smtClean="0">
                <a:solidFill>
                  <a:schemeClr val="bg1"/>
                </a:solidFill>
                <a:latin typeface="Arial" panose="020B0604020202020204" pitchFamily="34" charset="0"/>
                <a:cs typeface="Arial" panose="020B0604020202020204" pitchFamily="34" charset="0"/>
              </a:rPr>
              <a:t>  </a:t>
            </a:r>
          </a:p>
          <a:p>
            <a:pPr lvl="1" algn="l"/>
            <a:endParaRPr lang="en-US" sz="1600" dirty="0">
              <a:solidFill>
                <a:schemeClr val="bg1"/>
              </a:solidFill>
              <a:latin typeface="Arial" panose="020B0604020202020204" pitchFamily="34" charset="0"/>
              <a:cs typeface="Arial" panose="020B0604020202020204" pitchFamily="34" charset="0"/>
            </a:endParaRPr>
          </a:p>
          <a:p>
            <a:pPr lvl="1" algn="l"/>
            <a:endParaRPr lang="en-US" sz="1600" dirty="0">
              <a:solidFill>
                <a:schemeClr val="bg1"/>
              </a:solidFill>
              <a:latin typeface="Arial" panose="020B0604020202020204" pitchFamily="34" charset="0"/>
              <a:cs typeface="Arial" panose="020B0604020202020204" pitchFamily="34" charset="0"/>
            </a:endParaRPr>
          </a:p>
          <a:p>
            <a:pPr lvl="1" algn="l"/>
            <a:endParaRPr lang="en-US" sz="1600" dirty="0" smtClean="0">
              <a:solidFill>
                <a:schemeClr val="bg1"/>
              </a:solidFill>
              <a:latin typeface="Arial" panose="020B0604020202020204" pitchFamily="34" charset="0"/>
              <a:cs typeface="Arial" panose="020B0604020202020204" pitchFamily="34" charset="0"/>
            </a:endParaRPr>
          </a:p>
          <a:p>
            <a:pPr marL="914400" lvl="1" indent="-457200" algn="l">
              <a:buFont typeface="Arial" panose="020B0604020202020204" pitchFamily="34" charset="0"/>
              <a:buChar char="•"/>
            </a:pPr>
            <a:endParaRPr lang="en-US" sz="1600" dirty="0" smtClean="0">
              <a:solidFill>
                <a:schemeClr val="bg1"/>
              </a:solidFill>
              <a:latin typeface="Arial" panose="020B0604020202020204" pitchFamily="34" charset="0"/>
              <a:cs typeface="Arial" panose="020B0604020202020204" pitchFamily="34" charset="0"/>
            </a:endParaRPr>
          </a:p>
          <a:p>
            <a:pPr lvl="1" algn="l"/>
            <a:endParaRPr lang="en-US" sz="1600" dirty="0" smtClean="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7375" y="1691290"/>
            <a:ext cx="7787841" cy="5026501"/>
          </a:xfrm>
          <a:prstGeom prst="rect">
            <a:avLst/>
          </a:prstGeom>
        </p:spPr>
      </p:pic>
    </p:spTree>
    <p:extLst>
      <p:ext uri="{BB962C8B-B14F-4D97-AF65-F5344CB8AC3E}">
        <p14:creationId xmlns:p14="http://schemas.microsoft.com/office/powerpoint/2010/main" val="33267722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93776" y="128715"/>
            <a:ext cx="11521440" cy="517461"/>
          </a:xfrm>
          <a:noFill/>
        </p:spPr>
        <p:txBody>
          <a:bodyPr>
            <a:normAutofit fontScale="90000"/>
          </a:bodyPr>
          <a:lstStyle/>
          <a:p>
            <a:pPr algn="l"/>
            <a:r>
              <a:rPr lang="en-US" sz="3200" dirty="0" smtClean="0">
                <a:solidFill>
                  <a:schemeClr val="bg1"/>
                </a:solidFill>
                <a:latin typeface="Final Frontier Shipside" panose="04020807030002040304" pitchFamily="82" charset="0"/>
                <a:cs typeface="Arial" panose="020B0604020202020204" pitchFamily="34" charset="0"/>
              </a:rPr>
              <a:t>What do I need to work FM satellites?</a:t>
            </a:r>
          </a:p>
        </p:txBody>
      </p:sp>
      <p:sp>
        <p:nvSpPr>
          <p:cNvPr id="3" name="Subtitle 2"/>
          <p:cNvSpPr>
            <a:spLocks noGrp="1"/>
          </p:cNvSpPr>
          <p:nvPr>
            <p:ph type="subTitle" idx="1"/>
          </p:nvPr>
        </p:nvSpPr>
        <p:spPr>
          <a:xfrm>
            <a:off x="566928" y="646176"/>
            <a:ext cx="11551920" cy="6260592"/>
          </a:xfrm>
        </p:spPr>
        <p:txBody>
          <a:bodyPr>
            <a:noAutofit/>
          </a:bodyPr>
          <a:lstStyle/>
          <a:p>
            <a:pPr lvl="1" algn="l"/>
            <a:endParaRPr lang="en-US" sz="1600" dirty="0" smtClean="0">
              <a:solidFill>
                <a:schemeClr val="bg1"/>
              </a:solidFill>
              <a:latin typeface="Arial" panose="020B0604020202020204" pitchFamily="34" charset="0"/>
              <a:cs typeface="Arial" panose="020B0604020202020204" pitchFamily="34" charset="0"/>
            </a:endParaRPr>
          </a:p>
          <a:p>
            <a:pPr marL="914400" lvl="1" indent="-457200" algn="l">
              <a:buFont typeface="Arial" panose="020B0604020202020204" pitchFamily="34" charset="0"/>
              <a:buChar char="•"/>
            </a:pPr>
            <a:endParaRPr lang="en-US" sz="1600" dirty="0" smtClean="0">
              <a:solidFill>
                <a:schemeClr val="bg1"/>
              </a:solidFill>
              <a:latin typeface="Arial" panose="020B0604020202020204" pitchFamily="34" charset="0"/>
              <a:cs typeface="Arial" panose="020B0604020202020204" pitchFamily="34" charset="0"/>
            </a:endParaRPr>
          </a:p>
          <a:p>
            <a:pPr lvl="1" algn="l"/>
            <a:endParaRPr lang="en-US" sz="1600" dirty="0" smtClean="0">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3461" y="1073452"/>
            <a:ext cx="8558854" cy="5667470"/>
          </a:xfrm>
          <a:prstGeom prst="rect">
            <a:avLst/>
          </a:prstGeom>
        </p:spPr>
      </p:pic>
      <p:sp>
        <p:nvSpPr>
          <p:cNvPr id="6" name="Rectangle 5"/>
          <p:cNvSpPr/>
          <p:nvPr/>
        </p:nvSpPr>
        <p:spPr>
          <a:xfrm>
            <a:off x="2176272" y="646176"/>
            <a:ext cx="8564880" cy="369332"/>
          </a:xfrm>
          <a:prstGeom prst="rect">
            <a:avLst/>
          </a:prstGeom>
        </p:spPr>
        <p:txBody>
          <a:bodyPr wrap="square">
            <a:spAutoFit/>
          </a:bodyPr>
          <a:lstStyle/>
          <a:p>
            <a:r>
              <a:rPr lang="en-US" b="1" dirty="0" smtClean="0">
                <a:solidFill>
                  <a:schemeClr val="accent2"/>
                </a:solidFill>
                <a:latin typeface="Arial" panose="020B0604020202020204" pitchFamily="34" charset="0"/>
              </a:rPr>
              <a:t>Red are FM Satellites, the Blue are SSB Satellite, Purple both FM and SSB.</a:t>
            </a:r>
            <a:endParaRPr lang="en-US" dirty="0">
              <a:solidFill>
                <a:schemeClr val="accent2"/>
              </a:solidFill>
            </a:endParaRPr>
          </a:p>
        </p:txBody>
      </p:sp>
    </p:spTree>
    <p:extLst>
      <p:ext uri="{BB962C8B-B14F-4D97-AF65-F5344CB8AC3E}">
        <p14:creationId xmlns:p14="http://schemas.microsoft.com/office/powerpoint/2010/main" val="27600170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93776" y="128715"/>
            <a:ext cx="11521440" cy="517461"/>
          </a:xfrm>
          <a:noFill/>
        </p:spPr>
        <p:txBody>
          <a:bodyPr>
            <a:normAutofit fontScale="90000"/>
          </a:bodyPr>
          <a:lstStyle/>
          <a:p>
            <a:pPr algn="l"/>
            <a:r>
              <a:rPr lang="en-US" sz="3200" dirty="0" smtClean="0">
                <a:solidFill>
                  <a:schemeClr val="bg1"/>
                </a:solidFill>
                <a:latin typeface="Final Frontier Shipside" panose="04020807030002040304" pitchFamily="82" charset="0"/>
                <a:cs typeface="Arial" panose="020B0604020202020204" pitchFamily="34" charset="0"/>
              </a:rPr>
              <a:t>What do I need to work FM satellites?</a:t>
            </a:r>
          </a:p>
        </p:txBody>
      </p:sp>
      <p:sp>
        <p:nvSpPr>
          <p:cNvPr id="3" name="Subtitle 2"/>
          <p:cNvSpPr>
            <a:spLocks noGrp="1"/>
          </p:cNvSpPr>
          <p:nvPr>
            <p:ph type="subTitle" idx="1"/>
          </p:nvPr>
        </p:nvSpPr>
        <p:spPr>
          <a:xfrm>
            <a:off x="566928" y="871030"/>
            <a:ext cx="11027664" cy="6035738"/>
          </a:xfrm>
        </p:spPr>
        <p:txBody>
          <a:bodyPr>
            <a:noAutofit/>
          </a:bodyPr>
          <a:lstStyle/>
          <a:p>
            <a:pPr marL="457200" indent="-457200" algn="l">
              <a:buFont typeface="Arial" panose="020B0604020202020204" pitchFamily="34" charset="0"/>
              <a:buChar char="•"/>
            </a:pPr>
            <a:r>
              <a:rPr lang="en-US" sz="2800" b="1" dirty="0" smtClean="0">
                <a:solidFill>
                  <a:schemeClr val="bg1"/>
                </a:solidFill>
                <a:latin typeface="Arial" panose="020B0604020202020204" pitchFamily="34" charset="0"/>
                <a:cs typeface="Arial" panose="020B0604020202020204" pitchFamily="34" charset="0"/>
              </a:rPr>
              <a:t>Making a Contact</a:t>
            </a:r>
          </a:p>
          <a:p>
            <a:pPr lvl="1" algn="l"/>
            <a:endParaRPr lang="en-US" sz="1600" dirty="0">
              <a:solidFill>
                <a:schemeClr val="bg1"/>
              </a:solidFill>
              <a:latin typeface="Arial" panose="020B0604020202020204" pitchFamily="34" charset="0"/>
              <a:cs typeface="Arial" panose="020B0604020202020204" pitchFamily="34" charset="0"/>
            </a:endParaRPr>
          </a:p>
          <a:p>
            <a:pPr lvl="1" algn="l"/>
            <a:r>
              <a:rPr lang="en-US" sz="1600" dirty="0" smtClean="0">
                <a:solidFill>
                  <a:schemeClr val="bg1"/>
                </a:solidFill>
                <a:latin typeface="Arial" panose="020B0604020202020204" pitchFamily="34" charset="0"/>
                <a:cs typeface="Arial" panose="020B0604020202020204" pitchFamily="34" charset="0"/>
              </a:rPr>
              <a:t>First off </a:t>
            </a:r>
            <a:r>
              <a:rPr lang="en-US" sz="1600" b="1" dirty="0" smtClean="0">
                <a:solidFill>
                  <a:srgbClr val="FF0000"/>
                </a:solidFill>
                <a:latin typeface="Arial" panose="020B0604020202020204" pitchFamily="34" charset="0"/>
                <a:cs typeface="Arial" panose="020B0604020202020204" pitchFamily="34" charset="0"/>
              </a:rPr>
              <a:t>Listen, Listen, Listen! </a:t>
            </a:r>
            <a:r>
              <a:rPr lang="en-US" sz="1600" b="1" dirty="0">
                <a:solidFill>
                  <a:srgbClr val="FF0000"/>
                </a:solidFill>
                <a:latin typeface="Arial" panose="020B0604020202020204" pitchFamily="34" charset="0"/>
                <a:cs typeface="Arial" panose="020B0604020202020204" pitchFamily="34" charset="0"/>
              </a:rPr>
              <a:t>Make sure you can hear the </a:t>
            </a:r>
            <a:r>
              <a:rPr lang="en-US" sz="1600" b="1" dirty="0" smtClean="0">
                <a:solidFill>
                  <a:srgbClr val="FF0000"/>
                </a:solidFill>
                <a:latin typeface="Arial" panose="020B0604020202020204" pitchFamily="34" charset="0"/>
                <a:cs typeface="Arial" panose="020B0604020202020204" pitchFamily="34" charset="0"/>
              </a:rPr>
              <a:t>satellite! </a:t>
            </a:r>
            <a:r>
              <a:rPr lang="en-US" sz="1600" dirty="0" smtClean="0">
                <a:solidFill>
                  <a:schemeClr val="bg1"/>
                </a:solidFill>
                <a:latin typeface="Arial" panose="020B0604020202020204" pitchFamily="34" charset="0"/>
                <a:cs typeface="Arial" panose="020B0604020202020204" pitchFamily="34" charset="0"/>
              </a:rPr>
              <a:t>Never just transmit hoping for someone to come back to you before you know your equipment is working well.  This causes QRM on the satellite if for some reason you are not hearing the satellite, but others do, and are responding to you.</a:t>
            </a:r>
            <a:r>
              <a:rPr lang="en-US" sz="1600" dirty="0">
                <a:solidFill>
                  <a:schemeClr val="bg1"/>
                </a:solidFill>
                <a:latin typeface="Arial" panose="020B0604020202020204" pitchFamily="34" charset="0"/>
                <a:cs typeface="Arial" panose="020B0604020202020204" pitchFamily="34" charset="0"/>
              </a:rPr>
              <a:t> </a:t>
            </a:r>
            <a:r>
              <a:rPr lang="en-US" sz="1600" dirty="0" smtClean="0">
                <a:solidFill>
                  <a:schemeClr val="bg1"/>
                </a:solidFill>
                <a:latin typeface="Arial" panose="020B0604020202020204" pitchFamily="34" charset="0"/>
                <a:cs typeface="Arial" panose="020B0604020202020204" pitchFamily="34" charset="0"/>
              </a:rPr>
              <a:t> The satellite will always here you but you will not always hear the satellite. </a:t>
            </a:r>
            <a:r>
              <a:rPr lang="en-US" sz="1600" b="1" dirty="0" smtClean="0">
                <a:solidFill>
                  <a:srgbClr val="FF0000"/>
                </a:solidFill>
                <a:latin typeface="Arial" panose="020B0604020202020204" pitchFamily="34" charset="0"/>
                <a:cs typeface="Arial" panose="020B0604020202020204" pitchFamily="34" charset="0"/>
              </a:rPr>
              <a:t> </a:t>
            </a:r>
            <a:r>
              <a:rPr lang="en-US" sz="1600" dirty="0" smtClean="0">
                <a:solidFill>
                  <a:schemeClr val="bg1"/>
                </a:solidFill>
                <a:latin typeface="Arial" panose="020B0604020202020204" pitchFamily="34" charset="0"/>
                <a:cs typeface="Arial" panose="020B0604020202020204" pitchFamily="34" charset="0"/>
              </a:rPr>
              <a:t>It never hurts to listen to a few passes to get the feel of how contacts are going and make sure your setup is working properly.  AO-91 is one of the busier satellites and contacts go very quickly.  If SO-50 is silent you may have to send the tone to turn it on.  I always do on descending passes coming from Alaska.</a:t>
            </a:r>
          </a:p>
          <a:p>
            <a:pPr lvl="1" algn="l"/>
            <a:endParaRPr lang="en-US" sz="1600" dirty="0">
              <a:solidFill>
                <a:schemeClr val="bg1"/>
              </a:solidFill>
              <a:latin typeface="Arial" panose="020B0604020202020204" pitchFamily="34" charset="0"/>
              <a:cs typeface="Arial" panose="020B0604020202020204" pitchFamily="34" charset="0"/>
            </a:endParaRPr>
          </a:p>
          <a:p>
            <a:pPr lvl="1" algn="l"/>
            <a:r>
              <a:rPr lang="en-US" sz="1600" dirty="0" smtClean="0">
                <a:solidFill>
                  <a:schemeClr val="bg1"/>
                </a:solidFill>
                <a:latin typeface="Arial" panose="020B0604020202020204" pitchFamily="34" charset="0"/>
                <a:cs typeface="Arial" panose="020B0604020202020204" pitchFamily="34" charset="0"/>
              </a:rPr>
              <a:t>Never call CQ on the satellite.  Do QRZ or just simply state your call sign and grid square between contacts or call one of the station you hear. </a:t>
            </a:r>
          </a:p>
          <a:p>
            <a:pPr lvl="1" algn="l"/>
            <a:endParaRPr lang="en-US" sz="1600" dirty="0">
              <a:solidFill>
                <a:schemeClr val="bg1"/>
              </a:solidFill>
              <a:latin typeface="Arial" panose="020B0604020202020204" pitchFamily="34" charset="0"/>
              <a:cs typeface="Arial" panose="020B0604020202020204" pitchFamily="34" charset="0"/>
            </a:endParaRPr>
          </a:p>
          <a:p>
            <a:pPr lvl="1" algn="l"/>
            <a:r>
              <a:rPr lang="en-US" sz="1600" dirty="0" smtClean="0">
                <a:solidFill>
                  <a:schemeClr val="bg1"/>
                </a:solidFill>
                <a:latin typeface="Arial" panose="020B0604020202020204" pitchFamily="34" charset="0"/>
                <a:cs typeface="Arial" panose="020B0604020202020204" pitchFamily="34" charset="0"/>
              </a:rPr>
              <a:t>AO-91 Example pass:</a:t>
            </a:r>
          </a:p>
          <a:p>
            <a:pPr lvl="1" algn="l"/>
            <a:endParaRPr lang="en-US" sz="1600" dirty="0">
              <a:solidFill>
                <a:schemeClr val="bg1"/>
              </a:solidFill>
              <a:latin typeface="Arial" panose="020B0604020202020204" pitchFamily="34" charset="0"/>
              <a:cs typeface="Arial" panose="020B0604020202020204" pitchFamily="34" charset="0"/>
            </a:endParaRPr>
          </a:p>
          <a:p>
            <a:pPr lvl="1" algn="l"/>
            <a:endParaRPr lang="en-US" sz="1600" dirty="0" smtClean="0">
              <a:solidFill>
                <a:schemeClr val="bg1"/>
              </a:solidFill>
              <a:latin typeface="Arial" panose="020B0604020202020204" pitchFamily="34" charset="0"/>
              <a:cs typeface="Arial" panose="020B0604020202020204" pitchFamily="34" charset="0"/>
            </a:endParaRPr>
          </a:p>
          <a:p>
            <a:pPr marL="914400" lvl="1" indent="-457200" algn="l">
              <a:buFont typeface="Arial" panose="020B0604020202020204" pitchFamily="34" charset="0"/>
              <a:buChar char="•"/>
            </a:pPr>
            <a:endParaRPr lang="en-US" sz="1600" dirty="0" smtClean="0">
              <a:solidFill>
                <a:schemeClr val="bg1"/>
              </a:solidFill>
              <a:latin typeface="Arial" panose="020B0604020202020204" pitchFamily="34" charset="0"/>
              <a:cs typeface="Arial" panose="020B0604020202020204" pitchFamily="34" charset="0"/>
            </a:endParaRPr>
          </a:p>
          <a:p>
            <a:pPr lvl="1" algn="l"/>
            <a:endParaRPr lang="en-US" sz="1600" dirty="0" smtClean="0">
              <a:solidFill>
                <a:schemeClr val="bg1"/>
              </a:solidFill>
              <a:latin typeface="Arial" panose="020B0604020202020204" pitchFamily="34" charset="0"/>
              <a:cs typeface="Arial" panose="020B0604020202020204" pitchFamily="34" charset="0"/>
            </a:endParaRPr>
          </a:p>
        </p:txBody>
      </p:sp>
      <p:pic>
        <p:nvPicPr>
          <p:cNvPr id="5" name="AO-91 Pas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48277" y="4202557"/>
            <a:ext cx="487363" cy="487363"/>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10073" y="4835455"/>
            <a:ext cx="1416008" cy="1661865"/>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t="18386"/>
          <a:stretch/>
        </p:blipFill>
        <p:spPr>
          <a:xfrm>
            <a:off x="6512497" y="3788029"/>
            <a:ext cx="3613912" cy="2949448"/>
          </a:xfrm>
          <a:prstGeom prst="rect">
            <a:avLst/>
          </a:prstGeom>
        </p:spPr>
      </p:pic>
    </p:spTree>
    <p:extLst>
      <p:ext uri="{BB962C8B-B14F-4D97-AF65-F5344CB8AC3E}">
        <p14:creationId xmlns:p14="http://schemas.microsoft.com/office/powerpoint/2010/main" val="26635070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60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17904" y="713931"/>
            <a:ext cx="9375648" cy="517461"/>
          </a:xfrm>
          <a:noFill/>
        </p:spPr>
        <p:txBody>
          <a:bodyPr>
            <a:normAutofit fontScale="90000"/>
          </a:bodyPr>
          <a:lstStyle/>
          <a:p>
            <a:r>
              <a:rPr lang="en-US" sz="3200" dirty="0" smtClean="0">
                <a:solidFill>
                  <a:schemeClr val="bg1"/>
                </a:solidFill>
                <a:latin typeface="Final Frontier Shipside" panose="04020807030002040304" pitchFamily="82" charset="0"/>
              </a:rPr>
              <a:t>Content of presentation</a:t>
            </a:r>
            <a:endParaRPr lang="en-US" sz="3200" dirty="0">
              <a:solidFill>
                <a:schemeClr val="bg1"/>
              </a:solidFill>
              <a:latin typeface="Final Frontier Shipside" panose="04020807030002040304" pitchFamily="82" charset="0"/>
            </a:endParaRPr>
          </a:p>
        </p:txBody>
      </p:sp>
      <p:sp>
        <p:nvSpPr>
          <p:cNvPr id="3" name="Subtitle 2"/>
          <p:cNvSpPr>
            <a:spLocks noGrp="1"/>
          </p:cNvSpPr>
          <p:nvPr>
            <p:ph type="subTitle" idx="1"/>
          </p:nvPr>
        </p:nvSpPr>
        <p:spPr>
          <a:xfrm>
            <a:off x="2407920" y="1523302"/>
            <a:ext cx="8595360" cy="3640010"/>
          </a:xfrm>
        </p:spPr>
        <p:txBody>
          <a:bodyPr>
            <a:noAutofit/>
          </a:bodyPr>
          <a:lstStyle/>
          <a:p>
            <a:pPr marL="457200" indent="-457200" algn="l">
              <a:buFont typeface="Arial" panose="020B0604020202020204" pitchFamily="34" charset="0"/>
              <a:buChar char="•"/>
            </a:pPr>
            <a:r>
              <a:rPr lang="en-US" sz="2800" dirty="0" smtClean="0">
                <a:solidFill>
                  <a:schemeClr val="bg1"/>
                </a:solidFill>
                <a:latin typeface="Arial" panose="020B0604020202020204" pitchFamily="34" charset="0"/>
                <a:cs typeface="Arial" panose="020B0604020202020204" pitchFamily="34" charset="0"/>
              </a:rPr>
              <a:t>What do I need to work FM satellites?</a:t>
            </a:r>
          </a:p>
          <a:p>
            <a:pPr marL="457200" indent="-457200" algn="l">
              <a:buFont typeface="Arial" panose="020B0604020202020204" pitchFamily="34" charset="0"/>
              <a:buChar char="•"/>
            </a:pPr>
            <a:r>
              <a:rPr lang="en-US" sz="2800" dirty="0" smtClean="0">
                <a:solidFill>
                  <a:schemeClr val="bg1"/>
                </a:solidFill>
                <a:latin typeface="Arial" panose="020B0604020202020204" pitchFamily="34" charset="0"/>
                <a:cs typeface="Arial" panose="020B0604020202020204" pitchFamily="34" charset="0"/>
              </a:rPr>
              <a:t>How do I know what satellite to work?</a:t>
            </a:r>
          </a:p>
          <a:p>
            <a:pPr marL="457200" indent="-457200" algn="l">
              <a:buFont typeface="Arial" panose="020B0604020202020204" pitchFamily="34" charset="0"/>
              <a:buChar char="•"/>
            </a:pPr>
            <a:r>
              <a:rPr lang="en-US" sz="2800" dirty="0" smtClean="0">
                <a:solidFill>
                  <a:schemeClr val="bg1"/>
                </a:solidFill>
                <a:latin typeface="Arial" panose="020B0604020202020204" pitchFamily="34" charset="0"/>
                <a:cs typeface="Arial" panose="020B0604020202020204" pitchFamily="34" charset="0"/>
              </a:rPr>
              <a:t>What mode and frequencies do I use?</a:t>
            </a:r>
          </a:p>
          <a:p>
            <a:pPr marL="457200" indent="-457200" algn="l">
              <a:buFont typeface="Arial" panose="020B0604020202020204" pitchFamily="34" charset="0"/>
              <a:buChar char="•"/>
            </a:pPr>
            <a:r>
              <a:rPr lang="en-US" sz="2800" dirty="0" smtClean="0">
                <a:solidFill>
                  <a:schemeClr val="bg1"/>
                </a:solidFill>
                <a:latin typeface="Arial" panose="020B0604020202020204" pitchFamily="34" charset="0"/>
                <a:cs typeface="Arial" panose="020B0604020202020204" pitchFamily="34" charset="0"/>
              </a:rPr>
              <a:t>How do I know when they are over my head?</a:t>
            </a:r>
          </a:p>
          <a:p>
            <a:pPr marL="457200" indent="-457200" algn="l">
              <a:buFont typeface="Arial" panose="020B0604020202020204" pitchFamily="34" charset="0"/>
              <a:buChar char="•"/>
            </a:pPr>
            <a:r>
              <a:rPr lang="en-US" sz="2800" dirty="0" smtClean="0">
                <a:solidFill>
                  <a:schemeClr val="bg1"/>
                </a:solidFill>
                <a:latin typeface="Arial" panose="020B0604020202020204" pitchFamily="34" charset="0"/>
                <a:cs typeface="Arial" panose="020B0604020202020204" pitchFamily="34" charset="0"/>
              </a:rPr>
              <a:t>Making a contact!</a:t>
            </a:r>
          </a:p>
          <a:p>
            <a:pPr marL="457200" indent="-457200" algn="l">
              <a:buFont typeface="Arial" panose="020B0604020202020204" pitchFamily="34" charset="0"/>
              <a:buChar char="•"/>
            </a:pPr>
            <a:endParaRPr lang="en-US" sz="2800"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85821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93776" y="128715"/>
            <a:ext cx="11521440" cy="517461"/>
          </a:xfrm>
          <a:noFill/>
        </p:spPr>
        <p:txBody>
          <a:bodyPr>
            <a:normAutofit fontScale="90000"/>
          </a:bodyPr>
          <a:lstStyle/>
          <a:p>
            <a:pPr algn="l"/>
            <a:r>
              <a:rPr lang="en-US" sz="3200" dirty="0" smtClean="0">
                <a:solidFill>
                  <a:schemeClr val="bg1"/>
                </a:solidFill>
                <a:latin typeface="Final Frontier Shipside" panose="04020807030002040304" pitchFamily="82" charset="0"/>
                <a:cs typeface="Arial" panose="020B0604020202020204" pitchFamily="34" charset="0"/>
              </a:rPr>
              <a:t>What do I need to work FM satellites?</a:t>
            </a:r>
          </a:p>
        </p:txBody>
      </p:sp>
      <p:sp>
        <p:nvSpPr>
          <p:cNvPr id="3" name="Subtitle 2"/>
          <p:cNvSpPr>
            <a:spLocks noGrp="1"/>
          </p:cNvSpPr>
          <p:nvPr>
            <p:ph type="subTitle" idx="1"/>
          </p:nvPr>
        </p:nvSpPr>
        <p:spPr>
          <a:xfrm>
            <a:off x="566928" y="871030"/>
            <a:ext cx="9204960" cy="5816282"/>
          </a:xfrm>
        </p:spPr>
        <p:txBody>
          <a:bodyPr>
            <a:noAutofit/>
          </a:bodyPr>
          <a:lstStyle/>
          <a:p>
            <a:pPr marL="457200" indent="-457200" algn="l">
              <a:buFont typeface="Arial" panose="020B0604020202020204" pitchFamily="34" charset="0"/>
              <a:buChar char="•"/>
            </a:pPr>
            <a:r>
              <a:rPr lang="en-US" sz="2800" b="1" dirty="0" err="1" smtClean="0">
                <a:solidFill>
                  <a:schemeClr val="bg1"/>
                </a:solidFill>
                <a:latin typeface="Arial" panose="020B0604020202020204" pitchFamily="34" charset="0"/>
                <a:cs typeface="Arial" panose="020B0604020202020204" pitchFamily="34" charset="0"/>
              </a:rPr>
              <a:t>Dualband</a:t>
            </a:r>
            <a:r>
              <a:rPr lang="en-US" sz="2800" b="1" dirty="0" smtClean="0">
                <a:solidFill>
                  <a:schemeClr val="bg1"/>
                </a:solidFill>
                <a:latin typeface="Arial" panose="020B0604020202020204" pitchFamily="34" charset="0"/>
                <a:cs typeface="Arial" panose="020B0604020202020204" pitchFamily="34" charset="0"/>
              </a:rPr>
              <a:t> Handheld (programmed appropriately)</a:t>
            </a:r>
          </a:p>
          <a:p>
            <a:pPr marL="914400" lvl="1" indent="-457200" algn="l">
              <a:buFont typeface="Arial" panose="020B0604020202020204" pitchFamily="34" charset="0"/>
              <a:buChar char="•"/>
            </a:pPr>
            <a:r>
              <a:rPr lang="en-US" sz="1800" dirty="0" smtClean="0">
                <a:solidFill>
                  <a:schemeClr val="bg1"/>
                </a:solidFill>
                <a:latin typeface="Arial" panose="020B0604020202020204" pitchFamily="34" charset="0"/>
                <a:cs typeface="Arial" panose="020B0604020202020204" pitchFamily="34" charset="0"/>
              </a:rPr>
              <a:t>Most handhelds you will be doing half duplex.  </a:t>
            </a:r>
            <a:br>
              <a:rPr lang="en-US" sz="1800" dirty="0" smtClean="0">
                <a:solidFill>
                  <a:schemeClr val="bg1"/>
                </a:solidFill>
                <a:latin typeface="Arial" panose="020B0604020202020204" pitchFamily="34" charset="0"/>
                <a:cs typeface="Arial" panose="020B0604020202020204" pitchFamily="34" charset="0"/>
              </a:rPr>
            </a:br>
            <a:r>
              <a:rPr lang="en-US" sz="1800" dirty="0" smtClean="0">
                <a:solidFill>
                  <a:schemeClr val="bg1"/>
                </a:solidFill>
                <a:latin typeface="Arial" panose="020B0604020202020204" pitchFamily="34" charset="0"/>
                <a:cs typeface="Arial" panose="020B0604020202020204" pitchFamily="34" charset="0"/>
              </a:rPr>
              <a:t>Very few will do full duplex.</a:t>
            </a:r>
          </a:p>
          <a:p>
            <a:pPr marL="914400" lvl="1" indent="-457200" algn="l">
              <a:buFont typeface="Arial" panose="020B0604020202020204" pitchFamily="34" charset="0"/>
              <a:buChar char="•"/>
            </a:pPr>
            <a:r>
              <a:rPr lang="en-US" sz="1800" dirty="0" err="1" smtClean="0">
                <a:solidFill>
                  <a:schemeClr val="bg1"/>
                </a:solidFill>
                <a:latin typeface="Arial" panose="020B0604020202020204" pitchFamily="34" charset="0"/>
                <a:cs typeface="Arial" panose="020B0604020202020204" pitchFamily="34" charset="0"/>
              </a:rPr>
              <a:t>Icom</a:t>
            </a:r>
            <a:r>
              <a:rPr lang="en-US" sz="1800" dirty="0" smtClean="0">
                <a:solidFill>
                  <a:schemeClr val="bg1"/>
                </a:solidFill>
                <a:latin typeface="Arial" panose="020B0604020202020204" pitchFamily="34" charset="0"/>
                <a:cs typeface="Arial" panose="020B0604020202020204" pitchFamily="34" charset="0"/>
              </a:rPr>
              <a:t> IC-W32A, ID-51, ID-52, </a:t>
            </a:r>
            <a:r>
              <a:rPr lang="en-US" sz="1800" dirty="0" err="1" smtClean="0">
                <a:solidFill>
                  <a:schemeClr val="bg1"/>
                </a:solidFill>
                <a:latin typeface="Arial" panose="020B0604020202020204" pitchFamily="34" charset="0"/>
                <a:cs typeface="Arial" panose="020B0604020202020204" pitchFamily="34" charset="0"/>
              </a:rPr>
              <a:t>Baofeng</a:t>
            </a:r>
            <a:r>
              <a:rPr lang="en-US" sz="1800" dirty="0" smtClean="0">
                <a:solidFill>
                  <a:schemeClr val="bg1"/>
                </a:solidFill>
                <a:latin typeface="Arial" panose="020B0604020202020204" pitchFamily="34" charset="0"/>
                <a:cs typeface="Arial" panose="020B0604020202020204" pitchFamily="34" charset="0"/>
              </a:rPr>
              <a:t> UV-3R, UV-5R, </a:t>
            </a:r>
            <a:br>
              <a:rPr lang="en-US" sz="1800" dirty="0" smtClean="0">
                <a:solidFill>
                  <a:schemeClr val="bg1"/>
                </a:solidFill>
                <a:latin typeface="Arial" panose="020B0604020202020204" pitchFamily="34" charset="0"/>
                <a:cs typeface="Arial" panose="020B0604020202020204" pitchFamily="34" charset="0"/>
              </a:rPr>
            </a:br>
            <a:r>
              <a:rPr lang="en-US" sz="1800" dirty="0" smtClean="0">
                <a:solidFill>
                  <a:schemeClr val="bg1"/>
                </a:solidFill>
                <a:latin typeface="Arial" panose="020B0604020202020204" pitchFamily="34" charset="0"/>
                <a:cs typeface="Arial" panose="020B0604020202020204" pitchFamily="34" charset="0"/>
              </a:rPr>
              <a:t>Kenwood TH-D72 (FD), TH-74,</a:t>
            </a:r>
            <a:br>
              <a:rPr lang="en-US" sz="1800" dirty="0" smtClean="0">
                <a:solidFill>
                  <a:schemeClr val="bg1"/>
                </a:solidFill>
                <a:latin typeface="Arial" panose="020B0604020202020204" pitchFamily="34" charset="0"/>
                <a:cs typeface="Arial" panose="020B0604020202020204" pitchFamily="34" charset="0"/>
              </a:rPr>
            </a:br>
            <a:r>
              <a:rPr lang="en-US" sz="1800" dirty="0" err="1" smtClean="0">
                <a:solidFill>
                  <a:schemeClr val="bg1"/>
                </a:solidFill>
                <a:latin typeface="Arial" panose="020B0604020202020204" pitchFamily="34" charset="0"/>
                <a:cs typeface="Arial" panose="020B0604020202020204" pitchFamily="34" charset="0"/>
              </a:rPr>
              <a:t>Yaesu</a:t>
            </a:r>
            <a:r>
              <a:rPr lang="en-US" sz="1800" dirty="0" smtClean="0">
                <a:solidFill>
                  <a:schemeClr val="bg1"/>
                </a:solidFill>
                <a:latin typeface="Arial" panose="020B0604020202020204" pitchFamily="34" charset="0"/>
                <a:cs typeface="Arial" panose="020B0604020202020204" pitchFamily="34" charset="0"/>
              </a:rPr>
              <a:t> FT1D, FT-60, FT-65</a:t>
            </a:r>
          </a:p>
          <a:p>
            <a:pPr marL="457200" indent="-457200" algn="l">
              <a:buFont typeface="Arial" panose="020B0604020202020204" pitchFamily="34" charset="0"/>
              <a:buChar char="•"/>
            </a:pPr>
            <a:r>
              <a:rPr lang="en-US" sz="2800" b="1" dirty="0" smtClean="0">
                <a:solidFill>
                  <a:schemeClr val="bg1"/>
                </a:solidFill>
                <a:latin typeface="Arial" panose="020B0604020202020204" pitchFamily="34" charset="0"/>
                <a:cs typeface="Arial" panose="020B0604020202020204" pitchFamily="34" charset="0"/>
              </a:rPr>
              <a:t>Directional Antenna</a:t>
            </a:r>
          </a:p>
          <a:p>
            <a:pPr marL="914400" lvl="1" indent="-457200" algn="l">
              <a:buFont typeface="Arial" panose="020B0604020202020204" pitchFamily="34" charset="0"/>
              <a:buChar char="•"/>
            </a:pPr>
            <a:r>
              <a:rPr lang="en-US" sz="1600" dirty="0" smtClean="0">
                <a:solidFill>
                  <a:schemeClr val="bg1"/>
                </a:solidFill>
                <a:latin typeface="Arial" panose="020B0604020202020204" pitchFamily="34" charset="0"/>
                <a:cs typeface="Arial" panose="020B0604020202020204" pitchFamily="34" charset="0"/>
              </a:rPr>
              <a:t>Arrow Antenna</a:t>
            </a:r>
          </a:p>
          <a:p>
            <a:pPr marL="914400" lvl="1" indent="-457200" algn="l">
              <a:buFont typeface="Arial" panose="020B0604020202020204" pitchFamily="34" charset="0"/>
              <a:buChar char="•"/>
            </a:pPr>
            <a:r>
              <a:rPr lang="en-US" sz="1600" dirty="0" smtClean="0">
                <a:solidFill>
                  <a:schemeClr val="bg1"/>
                </a:solidFill>
                <a:latin typeface="Arial" panose="020B0604020202020204" pitchFamily="34" charset="0"/>
                <a:cs typeface="Arial" panose="020B0604020202020204" pitchFamily="34" charset="0"/>
              </a:rPr>
              <a:t>Elk Antenna</a:t>
            </a:r>
          </a:p>
          <a:p>
            <a:pPr marL="457200" indent="-457200" algn="l">
              <a:buFont typeface="Arial" panose="020B0604020202020204" pitchFamily="34" charset="0"/>
              <a:buChar char="•"/>
            </a:pPr>
            <a:r>
              <a:rPr lang="en-US" sz="2800" b="1" dirty="0" smtClean="0">
                <a:solidFill>
                  <a:schemeClr val="bg1"/>
                </a:solidFill>
                <a:latin typeface="Arial" panose="020B0604020202020204" pitchFamily="34" charset="0"/>
                <a:cs typeface="Arial" panose="020B0604020202020204" pitchFamily="34" charset="0"/>
              </a:rPr>
              <a:t>Satellites, modes and frequencies</a:t>
            </a:r>
          </a:p>
          <a:p>
            <a:pPr marL="914400" lvl="1" indent="-457200" algn="l">
              <a:buFont typeface="Arial" panose="020B0604020202020204" pitchFamily="34" charset="0"/>
              <a:buChar char="•"/>
            </a:pPr>
            <a:r>
              <a:rPr lang="en-US" sz="1600" dirty="0" smtClean="0">
                <a:solidFill>
                  <a:schemeClr val="bg1"/>
                </a:solidFill>
                <a:latin typeface="Arial" panose="020B0604020202020204" pitchFamily="34" charset="0"/>
                <a:cs typeface="Arial" panose="020B0604020202020204" pitchFamily="34" charset="0"/>
              </a:rPr>
              <a:t>Satellites to work</a:t>
            </a:r>
          </a:p>
          <a:p>
            <a:pPr marL="914400" lvl="1" indent="-457200" algn="l">
              <a:buFont typeface="Arial" panose="020B0604020202020204" pitchFamily="34" charset="0"/>
              <a:buChar char="•"/>
            </a:pPr>
            <a:r>
              <a:rPr lang="en-US" sz="1600" dirty="0" smtClean="0">
                <a:solidFill>
                  <a:schemeClr val="bg1"/>
                </a:solidFill>
                <a:latin typeface="Arial" panose="020B0604020202020204" pitchFamily="34" charset="0"/>
                <a:cs typeface="Arial" panose="020B0604020202020204" pitchFamily="34" charset="0"/>
              </a:rPr>
              <a:t>Modes: U/v or V/u</a:t>
            </a:r>
          </a:p>
          <a:p>
            <a:pPr marL="914400" lvl="1" indent="-457200" algn="l">
              <a:buFont typeface="Arial" panose="020B0604020202020204" pitchFamily="34" charset="0"/>
              <a:buChar char="•"/>
            </a:pPr>
            <a:r>
              <a:rPr lang="en-US" sz="1600" dirty="0" smtClean="0">
                <a:solidFill>
                  <a:schemeClr val="bg1"/>
                </a:solidFill>
                <a:latin typeface="Arial" panose="020B0604020202020204" pitchFamily="34" charset="0"/>
                <a:cs typeface="Arial" panose="020B0604020202020204" pitchFamily="34" charset="0"/>
              </a:rPr>
              <a:t>What frequencies</a:t>
            </a:r>
          </a:p>
          <a:p>
            <a:pPr marL="457200" indent="-457200" algn="l">
              <a:buFont typeface="Arial" panose="020B0604020202020204" pitchFamily="34" charset="0"/>
              <a:buChar char="•"/>
            </a:pPr>
            <a:r>
              <a:rPr lang="en-US" sz="2800" b="1" dirty="0" smtClean="0">
                <a:solidFill>
                  <a:schemeClr val="bg1"/>
                </a:solidFill>
                <a:latin typeface="Arial" panose="020B0604020202020204" pitchFamily="34" charset="0"/>
                <a:cs typeface="Arial" panose="020B0604020202020204" pitchFamily="34" charset="0"/>
              </a:rPr>
              <a:t>Satellite Tracking Program</a:t>
            </a:r>
          </a:p>
          <a:p>
            <a:pPr marL="914400" lvl="1" indent="-457200" algn="l">
              <a:buFont typeface="Arial" panose="020B0604020202020204" pitchFamily="34" charset="0"/>
              <a:buChar char="•"/>
            </a:pPr>
            <a:r>
              <a:rPr lang="en-US" sz="1600" dirty="0" err="1" smtClean="0">
                <a:solidFill>
                  <a:schemeClr val="bg1"/>
                </a:solidFill>
                <a:latin typeface="Arial" panose="020B0604020202020204" pitchFamily="34" charset="0"/>
                <a:cs typeface="Arial" panose="020B0604020202020204" pitchFamily="34" charset="0"/>
              </a:rPr>
              <a:t>Orbitron</a:t>
            </a:r>
            <a:r>
              <a:rPr lang="en-US" sz="1600" dirty="0" smtClean="0">
                <a:solidFill>
                  <a:schemeClr val="bg1"/>
                </a:solidFill>
                <a:latin typeface="Arial" panose="020B0604020202020204" pitchFamily="34" charset="0"/>
                <a:cs typeface="Arial" panose="020B0604020202020204" pitchFamily="34" charset="0"/>
              </a:rPr>
              <a:t> – PC, </a:t>
            </a:r>
            <a:r>
              <a:rPr lang="en-US" sz="1600" dirty="0" err="1" smtClean="0">
                <a:solidFill>
                  <a:schemeClr val="bg1"/>
                </a:solidFill>
                <a:latin typeface="Arial" panose="020B0604020202020204" pitchFamily="34" charset="0"/>
                <a:cs typeface="Arial" panose="020B0604020202020204" pitchFamily="34" charset="0"/>
              </a:rPr>
              <a:t>GoSatWatch</a:t>
            </a:r>
            <a:r>
              <a:rPr lang="en-US" sz="1600" dirty="0" smtClean="0">
                <a:solidFill>
                  <a:schemeClr val="bg1"/>
                </a:solidFill>
                <a:latin typeface="Arial" panose="020B0604020202020204" pitchFamily="34" charset="0"/>
                <a:cs typeface="Arial" panose="020B0604020202020204" pitchFamily="34" charset="0"/>
              </a:rPr>
              <a:t> – IOS,</a:t>
            </a:r>
          </a:p>
          <a:p>
            <a:pPr marL="914400" lvl="1" indent="-457200" algn="l">
              <a:buFont typeface="Arial" panose="020B0604020202020204" pitchFamily="34" charset="0"/>
              <a:buChar char="•"/>
            </a:pPr>
            <a:r>
              <a:rPr lang="en-US" sz="1600" dirty="0" smtClean="0">
                <a:solidFill>
                  <a:schemeClr val="bg1"/>
                </a:solidFill>
                <a:latin typeface="Arial" panose="020B0604020202020204" pitchFamily="34" charset="0"/>
                <a:cs typeface="Arial" panose="020B0604020202020204" pitchFamily="34" charset="0"/>
              </a:rPr>
              <a:t>ISS Detector Pro (add </a:t>
            </a:r>
            <a:r>
              <a:rPr lang="en-US" sz="1600" dirty="0" err="1" smtClean="0">
                <a:solidFill>
                  <a:schemeClr val="bg1"/>
                </a:solidFill>
                <a:latin typeface="Arial" panose="020B0604020202020204" pitchFamily="34" charset="0"/>
                <a:cs typeface="Arial" panose="020B0604020202020204" pitchFamily="34" charset="0"/>
              </a:rPr>
              <a:t>ons</a:t>
            </a:r>
            <a:r>
              <a:rPr lang="en-US" sz="1600" dirty="0" smtClean="0">
                <a:solidFill>
                  <a:schemeClr val="bg1"/>
                </a:solidFill>
                <a:latin typeface="Arial" panose="020B0604020202020204" pitchFamily="34" charset="0"/>
                <a:cs typeface="Arial" panose="020B0604020202020204" pitchFamily="34" charset="0"/>
              </a:rPr>
              <a:t>) – Android</a:t>
            </a:r>
          </a:p>
          <a:p>
            <a:pPr marL="914400" lvl="1" indent="-457200" algn="l">
              <a:buFont typeface="Arial" panose="020B0604020202020204" pitchFamily="34" charset="0"/>
              <a:buChar char="•"/>
            </a:pPr>
            <a:r>
              <a:rPr lang="en-US" sz="1600" dirty="0" smtClean="0">
                <a:solidFill>
                  <a:schemeClr val="bg1"/>
                </a:solidFill>
                <a:latin typeface="Arial" panose="020B0604020202020204" pitchFamily="34" charset="0"/>
                <a:cs typeface="Arial" panose="020B0604020202020204" pitchFamily="34" charset="0"/>
              </a:rPr>
              <a:t>Several Free Apps </a:t>
            </a:r>
          </a:p>
          <a:p>
            <a:pPr marL="914400" lvl="1" indent="-457200" algn="l">
              <a:buFont typeface="Arial" panose="020B0604020202020204" pitchFamily="34" charset="0"/>
              <a:buChar char="•"/>
            </a:pPr>
            <a:endParaRPr lang="en-US" sz="2400" b="1" dirty="0">
              <a:solidFill>
                <a:schemeClr val="bg1"/>
              </a:solidFill>
              <a:latin typeface="Arial" panose="020B0604020202020204" pitchFamily="34" charset="0"/>
              <a:cs typeface="Arial" panose="020B0604020202020204" pitchFamily="34" charset="0"/>
            </a:endParaRPr>
          </a:p>
          <a:p>
            <a:pPr marL="914400" lvl="1" indent="-457200" algn="l">
              <a:buFont typeface="Arial" panose="020B0604020202020204" pitchFamily="34" charset="0"/>
              <a:buChar char="•"/>
            </a:pPr>
            <a:endParaRPr lang="en-US" sz="2400" b="1" dirty="0" smtClean="0">
              <a:solidFill>
                <a:schemeClr val="bg1"/>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rot="1823080">
            <a:off x="6951414" y="1599231"/>
            <a:ext cx="4923594" cy="4960066"/>
          </a:xfrm>
          <a:prstGeom prst="ellipse">
            <a:avLst/>
          </a:prstGeom>
          <a:ln>
            <a:noFill/>
          </a:ln>
          <a:effectLst>
            <a:softEdge rad="112500"/>
          </a:effectLst>
        </p:spPr>
      </p:pic>
    </p:spTree>
    <p:extLst>
      <p:ext uri="{BB962C8B-B14F-4D97-AF65-F5344CB8AC3E}">
        <p14:creationId xmlns:p14="http://schemas.microsoft.com/office/powerpoint/2010/main" val="33321999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93776" y="128715"/>
            <a:ext cx="11521440" cy="517461"/>
          </a:xfrm>
          <a:noFill/>
        </p:spPr>
        <p:txBody>
          <a:bodyPr>
            <a:normAutofit fontScale="90000"/>
          </a:bodyPr>
          <a:lstStyle/>
          <a:p>
            <a:pPr algn="l"/>
            <a:r>
              <a:rPr lang="en-US" sz="3200" dirty="0" smtClean="0">
                <a:solidFill>
                  <a:schemeClr val="bg1"/>
                </a:solidFill>
                <a:latin typeface="Final Frontier Shipside" panose="04020807030002040304" pitchFamily="82" charset="0"/>
                <a:cs typeface="Arial" panose="020B0604020202020204" pitchFamily="34" charset="0"/>
              </a:rPr>
              <a:t>What do I need to work FM satellites?</a:t>
            </a:r>
          </a:p>
        </p:txBody>
      </p:sp>
      <p:sp>
        <p:nvSpPr>
          <p:cNvPr id="3" name="Subtitle 2"/>
          <p:cNvSpPr>
            <a:spLocks noGrp="1"/>
          </p:cNvSpPr>
          <p:nvPr>
            <p:ph type="subTitle" idx="1"/>
          </p:nvPr>
        </p:nvSpPr>
        <p:spPr>
          <a:xfrm>
            <a:off x="566928" y="871030"/>
            <a:ext cx="11259312" cy="5816282"/>
          </a:xfrm>
        </p:spPr>
        <p:txBody>
          <a:bodyPr>
            <a:noAutofit/>
          </a:bodyPr>
          <a:lstStyle/>
          <a:p>
            <a:pPr marL="457200" indent="-457200" algn="l">
              <a:buFont typeface="Arial" panose="020B0604020202020204" pitchFamily="34" charset="0"/>
              <a:buChar char="•"/>
            </a:pPr>
            <a:r>
              <a:rPr lang="en-US" sz="2800" b="1" dirty="0" err="1" smtClean="0">
                <a:solidFill>
                  <a:schemeClr val="bg1"/>
                </a:solidFill>
                <a:latin typeface="Arial" panose="020B0604020202020204" pitchFamily="34" charset="0"/>
                <a:cs typeface="Arial" panose="020B0604020202020204" pitchFamily="34" charset="0"/>
              </a:rPr>
              <a:t>Dualband</a:t>
            </a:r>
            <a:r>
              <a:rPr lang="en-US" sz="2800" b="1" dirty="0" smtClean="0">
                <a:solidFill>
                  <a:schemeClr val="bg1"/>
                </a:solidFill>
                <a:latin typeface="Arial" panose="020B0604020202020204" pitchFamily="34" charset="0"/>
                <a:cs typeface="Arial" panose="020B0604020202020204" pitchFamily="34" charset="0"/>
              </a:rPr>
              <a:t> Handheld (programmed appropriately)</a:t>
            </a:r>
          </a:p>
          <a:p>
            <a:pPr marL="914400" lvl="1" indent="-457200" algn="l">
              <a:buFont typeface="Arial" panose="020B0604020202020204" pitchFamily="34" charset="0"/>
              <a:buChar char="•"/>
            </a:pPr>
            <a:r>
              <a:rPr lang="en-US" sz="1800" dirty="0" smtClean="0">
                <a:solidFill>
                  <a:schemeClr val="bg1"/>
                </a:solidFill>
                <a:latin typeface="Arial" panose="020B0604020202020204" pitchFamily="34" charset="0"/>
                <a:cs typeface="Arial" panose="020B0604020202020204" pitchFamily="34" charset="0"/>
              </a:rPr>
              <a:t>Most handhelds you will be doing half duplex.  </a:t>
            </a:r>
            <a:br>
              <a:rPr lang="en-US" sz="1800" dirty="0" smtClean="0">
                <a:solidFill>
                  <a:schemeClr val="bg1"/>
                </a:solidFill>
                <a:latin typeface="Arial" panose="020B0604020202020204" pitchFamily="34" charset="0"/>
                <a:cs typeface="Arial" panose="020B0604020202020204" pitchFamily="34" charset="0"/>
              </a:rPr>
            </a:br>
            <a:r>
              <a:rPr lang="en-US" sz="1800" dirty="0" smtClean="0">
                <a:solidFill>
                  <a:schemeClr val="bg1"/>
                </a:solidFill>
                <a:latin typeface="Arial" panose="020B0604020202020204" pitchFamily="34" charset="0"/>
                <a:cs typeface="Arial" panose="020B0604020202020204" pitchFamily="34" charset="0"/>
              </a:rPr>
              <a:t>Very few will do full duplex.</a:t>
            </a:r>
          </a:p>
          <a:p>
            <a:pPr marL="914400" lvl="1" indent="-457200" algn="l">
              <a:buFont typeface="Arial" panose="020B0604020202020204" pitchFamily="34" charset="0"/>
              <a:buChar char="•"/>
            </a:pPr>
            <a:r>
              <a:rPr lang="en-US" sz="1800" dirty="0" err="1" smtClean="0">
                <a:solidFill>
                  <a:schemeClr val="bg1"/>
                </a:solidFill>
                <a:latin typeface="Arial" panose="020B0604020202020204" pitchFamily="34" charset="0"/>
                <a:cs typeface="Arial" panose="020B0604020202020204" pitchFamily="34" charset="0"/>
              </a:rPr>
              <a:t>Icom</a:t>
            </a:r>
            <a:r>
              <a:rPr lang="en-US" sz="1800" dirty="0" smtClean="0">
                <a:solidFill>
                  <a:schemeClr val="bg1"/>
                </a:solidFill>
                <a:latin typeface="Arial" panose="020B0604020202020204" pitchFamily="34" charset="0"/>
                <a:cs typeface="Arial" panose="020B0604020202020204" pitchFamily="34" charset="0"/>
              </a:rPr>
              <a:t> IC-W32A, ID-51, ID-52, </a:t>
            </a:r>
            <a:r>
              <a:rPr lang="en-US" sz="1800" dirty="0" err="1" smtClean="0">
                <a:solidFill>
                  <a:schemeClr val="bg1"/>
                </a:solidFill>
                <a:latin typeface="Arial" panose="020B0604020202020204" pitchFamily="34" charset="0"/>
                <a:cs typeface="Arial" panose="020B0604020202020204" pitchFamily="34" charset="0"/>
              </a:rPr>
              <a:t>Baofeng</a:t>
            </a:r>
            <a:r>
              <a:rPr lang="en-US" sz="1800" dirty="0" smtClean="0">
                <a:solidFill>
                  <a:schemeClr val="bg1"/>
                </a:solidFill>
                <a:latin typeface="Arial" panose="020B0604020202020204" pitchFamily="34" charset="0"/>
                <a:cs typeface="Arial" panose="020B0604020202020204" pitchFamily="34" charset="0"/>
              </a:rPr>
              <a:t> UV-3R, UV-5R, </a:t>
            </a:r>
            <a:br>
              <a:rPr lang="en-US" sz="1800" dirty="0" smtClean="0">
                <a:solidFill>
                  <a:schemeClr val="bg1"/>
                </a:solidFill>
                <a:latin typeface="Arial" panose="020B0604020202020204" pitchFamily="34" charset="0"/>
                <a:cs typeface="Arial" panose="020B0604020202020204" pitchFamily="34" charset="0"/>
              </a:rPr>
            </a:br>
            <a:r>
              <a:rPr lang="en-US" sz="1800" dirty="0" smtClean="0">
                <a:solidFill>
                  <a:schemeClr val="bg1"/>
                </a:solidFill>
                <a:latin typeface="Arial" panose="020B0604020202020204" pitchFamily="34" charset="0"/>
                <a:cs typeface="Arial" panose="020B0604020202020204" pitchFamily="34" charset="0"/>
              </a:rPr>
              <a:t>Kenwood TH-D72 (FD), TH-74,</a:t>
            </a:r>
            <a:br>
              <a:rPr lang="en-US" sz="1800" dirty="0" smtClean="0">
                <a:solidFill>
                  <a:schemeClr val="bg1"/>
                </a:solidFill>
                <a:latin typeface="Arial" panose="020B0604020202020204" pitchFamily="34" charset="0"/>
                <a:cs typeface="Arial" panose="020B0604020202020204" pitchFamily="34" charset="0"/>
              </a:rPr>
            </a:br>
            <a:r>
              <a:rPr lang="en-US" sz="1800" dirty="0" err="1" smtClean="0">
                <a:solidFill>
                  <a:schemeClr val="bg1"/>
                </a:solidFill>
                <a:latin typeface="Arial" panose="020B0604020202020204" pitchFamily="34" charset="0"/>
                <a:cs typeface="Arial" panose="020B0604020202020204" pitchFamily="34" charset="0"/>
              </a:rPr>
              <a:t>Yaesu</a:t>
            </a:r>
            <a:r>
              <a:rPr lang="en-US" sz="1800" dirty="0" smtClean="0">
                <a:solidFill>
                  <a:schemeClr val="bg1"/>
                </a:solidFill>
                <a:latin typeface="Arial" panose="020B0604020202020204" pitchFamily="34" charset="0"/>
                <a:cs typeface="Arial" panose="020B0604020202020204" pitchFamily="34" charset="0"/>
              </a:rPr>
              <a:t> FT1D, FT-60, FT-65</a:t>
            </a:r>
          </a:p>
          <a:p>
            <a:pPr marL="914400" lvl="1" indent="-457200" algn="l">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914400" lvl="1" indent="-457200" algn="l">
              <a:buFont typeface="Arial" panose="020B0604020202020204" pitchFamily="34" charset="0"/>
              <a:buChar char="•"/>
            </a:pPr>
            <a:r>
              <a:rPr lang="en-US" sz="1800" dirty="0" smtClean="0">
                <a:solidFill>
                  <a:schemeClr val="bg1"/>
                </a:solidFill>
                <a:latin typeface="Arial" panose="020B0604020202020204" pitchFamily="34" charset="0"/>
                <a:cs typeface="Arial" panose="020B0604020202020204" pitchFamily="34" charset="0"/>
              </a:rPr>
              <a:t>The </a:t>
            </a:r>
            <a:r>
              <a:rPr lang="en-US" sz="1800" dirty="0" err="1" smtClean="0">
                <a:solidFill>
                  <a:schemeClr val="bg1"/>
                </a:solidFill>
                <a:latin typeface="Arial" panose="020B0604020202020204" pitchFamily="34" charset="0"/>
                <a:cs typeface="Arial" panose="020B0604020202020204" pitchFamily="34" charset="0"/>
              </a:rPr>
              <a:t>Icom</a:t>
            </a:r>
            <a:r>
              <a:rPr lang="en-US" sz="1800" dirty="0" smtClean="0">
                <a:solidFill>
                  <a:schemeClr val="bg1"/>
                </a:solidFill>
                <a:latin typeface="Arial" panose="020B0604020202020204" pitchFamily="34" charset="0"/>
                <a:cs typeface="Arial" panose="020B0604020202020204" pitchFamily="34" charset="0"/>
              </a:rPr>
              <a:t> IC-W32A was supposed to be full duplex but it never worked for me.</a:t>
            </a:r>
          </a:p>
          <a:p>
            <a:pPr marL="914400" lvl="1" indent="-457200" algn="l">
              <a:buFont typeface="Arial" panose="020B0604020202020204" pitchFamily="34" charset="0"/>
              <a:buChar char="•"/>
            </a:pPr>
            <a:r>
              <a:rPr lang="en-US" sz="1800" dirty="0" smtClean="0">
                <a:solidFill>
                  <a:schemeClr val="bg1"/>
                </a:solidFill>
                <a:latin typeface="Arial" panose="020B0604020202020204" pitchFamily="34" charset="0"/>
                <a:cs typeface="Arial" panose="020B0604020202020204" pitchFamily="34" charset="0"/>
              </a:rPr>
              <a:t>The Kenwood TH-D72 is full duplex.  Need a headset.  I use the light weight </a:t>
            </a:r>
            <a:r>
              <a:rPr lang="en-US" sz="1800" dirty="0" err="1" smtClean="0">
                <a:solidFill>
                  <a:schemeClr val="bg1"/>
                </a:solidFill>
                <a:latin typeface="Arial" panose="020B0604020202020204" pitchFamily="34" charset="0"/>
                <a:cs typeface="Arial" panose="020B0604020202020204" pitchFamily="34" charset="0"/>
              </a:rPr>
              <a:t>Heil</a:t>
            </a:r>
            <a:r>
              <a:rPr lang="en-US" sz="1800" dirty="0" smtClean="0">
                <a:solidFill>
                  <a:schemeClr val="bg1"/>
                </a:solidFill>
                <a:latin typeface="Arial" panose="020B0604020202020204" pitchFamily="34" charset="0"/>
                <a:cs typeface="Arial" panose="020B0604020202020204" pitchFamily="34" charset="0"/>
              </a:rPr>
              <a:t> headset. </a:t>
            </a:r>
          </a:p>
          <a:p>
            <a:pPr marL="914400" lvl="1" indent="-457200" algn="l">
              <a:buFont typeface="Arial" panose="020B0604020202020204" pitchFamily="34" charset="0"/>
              <a:buChar char="•"/>
            </a:pPr>
            <a:r>
              <a:rPr lang="en-US" sz="1800" dirty="0" smtClean="0">
                <a:solidFill>
                  <a:schemeClr val="bg1"/>
                </a:solidFill>
                <a:latin typeface="Arial" panose="020B0604020202020204" pitchFamily="34" charset="0"/>
                <a:cs typeface="Arial" panose="020B0604020202020204" pitchFamily="34" charset="0"/>
              </a:rPr>
              <a:t>The </a:t>
            </a:r>
            <a:r>
              <a:rPr lang="en-US" sz="1800" dirty="0" err="1" smtClean="0">
                <a:solidFill>
                  <a:schemeClr val="bg1"/>
                </a:solidFill>
                <a:latin typeface="Arial" panose="020B0604020202020204" pitchFamily="34" charset="0"/>
                <a:cs typeface="Arial" panose="020B0604020202020204" pitchFamily="34" charset="0"/>
              </a:rPr>
              <a:t>Baofeng</a:t>
            </a:r>
            <a:r>
              <a:rPr lang="en-US" sz="1800" dirty="0" smtClean="0">
                <a:solidFill>
                  <a:schemeClr val="bg1"/>
                </a:solidFill>
                <a:latin typeface="Arial" panose="020B0604020202020204" pitchFamily="34" charset="0"/>
                <a:cs typeface="Arial" panose="020B0604020202020204" pitchFamily="34" charset="0"/>
              </a:rPr>
              <a:t> and </a:t>
            </a:r>
            <a:r>
              <a:rPr lang="en-US" sz="1800" dirty="0" err="1" smtClean="0">
                <a:solidFill>
                  <a:schemeClr val="bg1"/>
                </a:solidFill>
                <a:latin typeface="Arial" panose="020B0604020202020204" pitchFamily="34" charset="0"/>
                <a:cs typeface="Arial" panose="020B0604020202020204" pitchFamily="34" charset="0"/>
              </a:rPr>
              <a:t>Yaesu</a:t>
            </a:r>
            <a:r>
              <a:rPr lang="en-US" sz="1800" dirty="0" smtClean="0">
                <a:solidFill>
                  <a:schemeClr val="bg1"/>
                </a:solidFill>
                <a:latin typeface="Arial" panose="020B0604020202020204" pitchFamily="34" charset="0"/>
                <a:cs typeface="Arial" panose="020B0604020202020204" pitchFamily="34" charset="0"/>
              </a:rPr>
              <a:t> handhelds have the advantage of being able to program the V/u or U/v split for the satellites into one memory.</a:t>
            </a:r>
          </a:p>
          <a:p>
            <a:pPr marL="914400" lvl="1" indent="-457200" algn="l">
              <a:buFont typeface="Arial" panose="020B0604020202020204" pitchFamily="34" charset="0"/>
              <a:buChar char="•"/>
            </a:pPr>
            <a:endParaRPr lang="en-US" sz="2400" b="1" dirty="0" smtClean="0">
              <a:solidFill>
                <a:schemeClr val="bg1"/>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601" y="4267125"/>
            <a:ext cx="914400" cy="241841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20297" y="4267125"/>
            <a:ext cx="2491403" cy="2418413"/>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2133" y="4275343"/>
            <a:ext cx="1128593" cy="2418413"/>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5153" y="4272679"/>
            <a:ext cx="1115326" cy="2412859"/>
          </a:xfrm>
          <a:prstGeom prst="rect">
            <a:avLst/>
          </a:prstGeom>
        </p:spPr>
      </p:pic>
      <p:pic>
        <p:nvPicPr>
          <p:cNvPr id="1026" name="Picture 2" descr="See the source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0912" y="4267125"/>
            <a:ext cx="1338952" cy="242018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18917" y="4276873"/>
            <a:ext cx="1812662" cy="2416883"/>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69770" y="4275343"/>
            <a:ext cx="1415287" cy="2418413"/>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23248" y="4275343"/>
            <a:ext cx="1191968" cy="2418413"/>
          </a:xfrm>
          <a:prstGeom prst="rect">
            <a:avLst/>
          </a:prstGeom>
        </p:spPr>
      </p:pic>
    </p:spTree>
    <p:extLst>
      <p:ext uri="{BB962C8B-B14F-4D97-AF65-F5344CB8AC3E}">
        <p14:creationId xmlns:p14="http://schemas.microsoft.com/office/powerpoint/2010/main" val="41353469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93776" y="128715"/>
            <a:ext cx="11521440" cy="517461"/>
          </a:xfrm>
          <a:noFill/>
        </p:spPr>
        <p:txBody>
          <a:bodyPr>
            <a:normAutofit fontScale="90000"/>
          </a:bodyPr>
          <a:lstStyle/>
          <a:p>
            <a:pPr algn="l"/>
            <a:r>
              <a:rPr lang="en-US" sz="3200" dirty="0" smtClean="0">
                <a:solidFill>
                  <a:schemeClr val="bg1"/>
                </a:solidFill>
                <a:latin typeface="Final Frontier Shipside" panose="04020807030002040304" pitchFamily="82" charset="0"/>
                <a:cs typeface="Arial" panose="020B0604020202020204" pitchFamily="34" charset="0"/>
              </a:rPr>
              <a:t>What do I need to work FM satellites?</a:t>
            </a:r>
          </a:p>
        </p:txBody>
      </p:sp>
      <p:sp>
        <p:nvSpPr>
          <p:cNvPr id="3" name="Subtitle 2"/>
          <p:cNvSpPr>
            <a:spLocks noGrp="1"/>
          </p:cNvSpPr>
          <p:nvPr>
            <p:ph type="subTitle" idx="1"/>
          </p:nvPr>
        </p:nvSpPr>
        <p:spPr>
          <a:xfrm>
            <a:off x="566928" y="871030"/>
            <a:ext cx="4938903" cy="5816282"/>
          </a:xfrm>
        </p:spPr>
        <p:txBody>
          <a:bodyPr>
            <a:noAutofit/>
          </a:bodyPr>
          <a:lstStyle/>
          <a:p>
            <a:pPr marL="457200" indent="-457200" algn="l">
              <a:buFont typeface="Arial" panose="020B0604020202020204" pitchFamily="34" charset="0"/>
              <a:buChar char="•"/>
            </a:pPr>
            <a:r>
              <a:rPr lang="en-US" sz="2800" b="1" dirty="0" smtClean="0">
                <a:solidFill>
                  <a:schemeClr val="bg1"/>
                </a:solidFill>
                <a:latin typeface="Arial" panose="020B0604020202020204" pitchFamily="34" charset="0"/>
                <a:cs typeface="Arial" panose="020B0604020202020204" pitchFamily="34" charset="0"/>
              </a:rPr>
              <a:t>Directional Antenna</a:t>
            </a:r>
          </a:p>
          <a:p>
            <a:pPr marL="914400" lvl="1" indent="-457200" algn="l">
              <a:buFont typeface="Arial" panose="020B0604020202020204" pitchFamily="34" charset="0"/>
              <a:buChar char="•"/>
            </a:pPr>
            <a:r>
              <a:rPr lang="en-US" b="1" dirty="0" smtClean="0">
                <a:solidFill>
                  <a:schemeClr val="bg1"/>
                </a:solidFill>
                <a:latin typeface="Arial" panose="020B0604020202020204" pitchFamily="34" charset="0"/>
                <a:cs typeface="Arial" panose="020B0604020202020204" pitchFamily="34" charset="0"/>
              </a:rPr>
              <a:t>Arrow Antenna</a:t>
            </a:r>
          </a:p>
          <a:p>
            <a:pPr marL="914400" lvl="1" indent="-457200" algn="l">
              <a:buFont typeface="Arial" panose="020B0604020202020204" pitchFamily="34" charset="0"/>
              <a:buChar char="•"/>
            </a:pPr>
            <a:r>
              <a:rPr lang="en-US" sz="1600" dirty="0" smtClean="0">
                <a:solidFill>
                  <a:schemeClr val="bg1"/>
                </a:solidFill>
                <a:latin typeface="Arial" panose="020B0604020202020204" pitchFamily="34" charset="0"/>
                <a:cs typeface="Arial" panose="020B0604020202020204" pitchFamily="34" charset="0"/>
              </a:rPr>
              <a:t>Comes in two models.  The regular and Alaska.</a:t>
            </a:r>
          </a:p>
          <a:p>
            <a:pPr marL="914400" lvl="1" indent="-457200" algn="l">
              <a:buFont typeface="Arial" panose="020B0604020202020204" pitchFamily="34" charset="0"/>
              <a:buChar char="•"/>
            </a:pPr>
            <a:r>
              <a:rPr lang="en-US" sz="1600" dirty="0" smtClean="0">
                <a:solidFill>
                  <a:schemeClr val="bg1"/>
                </a:solidFill>
                <a:latin typeface="Arial" panose="020B0604020202020204" pitchFamily="34" charset="0"/>
                <a:cs typeface="Arial" panose="020B0604020202020204" pitchFamily="34" charset="0"/>
              </a:rPr>
              <a:t>Regular: 7 UHF/3 VHF elements.</a:t>
            </a:r>
          </a:p>
          <a:p>
            <a:pPr marL="914400" lvl="1" indent="-457200" algn="l">
              <a:buFont typeface="Arial" panose="020B0604020202020204" pitchFamily="34" charset="0"/>
              <a:buChar char="•"/>
            </a:pPr>
            <a:r>
              <a:rPr lang="en-US" sz="1600" dirty="0" smtClean="0">
                <a:solidFill>
                  <a:schemeClr val="bg1"/>
                </a:solidFill>
                <a:latin typeface="Arial" panose="020B0604020202020204" pitchFamily="34" charset="0"/>
                <a:cs typeface="Arial" panose="020B0604020202020204" pitchFamily="34" charset="0"/>
              </a:rPr>
              <a:t>Alaska: 10 UHF/4 VHF elements.</a:t>
            </a:r>
          </a:p>
          <a:p>
            <a:pPr marL="914400" lvl="1" indent="-457200" algn="l">
              <a:buFont typeface="Arial" panose="020B0604020202020204" pitchFamily="34" charset="0"/>
              <a:buChar char="•"/>
            </a:pPr>
            <a:r>
              <a:rPr lang="en-US" sz="1600" dirty="0" smtClean="0">
                <a:solidFill>
                  <a:schemeClr val="bg1"/>
                </a:solidFill>
                <a:latin typeface="Arial" panose="020B0604020202020204" pitchFamily="34" charset="0"/>
                <a:cs typeface="Arial" panose="020B0604020202020204" pitchFamily="34" charset="0"/>
              </a:rPr>
              <a:t>Can be ordered with a 10 watt built in duplexer.</a:t>
            </a:r>
          </a:p>
          <a:p>
            <a:pPr lvl="1" algn="l"/>
            <a:endParaRPr lang="en-US" sz="1600" b="1" dirty="0" smtClean="0">
              <a:solidFill>
                <a:schemeClr val="bg1"/>
              </a:solidFill>
              <a:latin typeface="Arial" panose="020B0604020202020204" pitchFamily="34" charset="0"/>
              <a:cs typeface="Arial" panose="020B0604020202020204" pitchFamily="34" charset="0"/>
            </a:endParaRPr>
          </a:p>
          <a:p>
            <a:pPr marL="914400" lvl="1" indent="-457200" algn="l">
              <a:buFont typeface="Arial" panose="020B0604020202020204" pitchFamily="34" charset="0"/>
              <a:buChar char="•"/>
            </a:pPr>
            <a:r>
              <a:rPr lang="en-US" b="1" dirty="0" smtClean="0">
                <a:solidFill>
                  <a:schemeClr val="bg1"/>
                </a:solidFill>
                <a:latin typeface="Arial" panose="020B0604020202020204" pitchFamily="34" charset="0"/>
                <a:cs typeface="Arial" panose="020B0604020202020204" pitchFamily="34" charset="0"/>
              </a:rPr>
              <a:t>Elk Antenna</a:t>
            </a:r>
          </a:p>
          <a:p>
            <a:pPr marL="914400" lvl="1" indent="-457200" algn="l">
              <a:buFont typeface="Arial" panose="020B0604020202020204" pitchFamily="34" charset="0"/>
              <a:buChar char="•"/>
            </a:pPr>
            <a:r>
              <a:rPr lang="en-US" sz="1600" dirty="0" smtClean="0">
                <a:solidFill>
                  <a:schemeClr val="bg1"/>
                </a:solidFill>
                <a:latin typeface="Arial" panose="020B0604020202020204" pitchFamily="34" charset="0"/>
                <a:cs typeface="Arial" panose="020B0604020202020204" pitchFamily="34" charset="0"/>
              </a:rPr>
              <a:t>5 element log periotic.</a:t>
            </a:r>
          </a:p>
          <a:p>
            <a:pPr marL="914400" lvl="1" indent="-457200" algn="l">
              <a:buFont typeface="Arial" panose="020B0604020202020204" pitchFamily="34" charset="0"/>
              <a:buChar char="•"/>
            </a:pPr>
            <a:r>
              <a:rPr lang="en-US" sz="1600" dirty="0" smtClean="0">
                <a:solidFill>
                  <a:schemeClr val="bg1"/>
                </a:solidFill>
                <a:latin typeface="Arial" panose="020B0604020202020204" pitchFamily="34" charset="0"/>
                <a:cs typeface="Arial" panose="020B0604020202020204" pitchFamily="34" charset="0"/>
              </a:rPr>
              <a:t>One coax, no duplexer needed.</a:t>
            </a:r>
          </a:p>
          <a:p>
            <a:pPr lvl="1" algn="l"/>
            <a:endParaRPr lang="en-US" sz="1600" b="1" dirty="0" smtClean="0">
              <a:solidFill>
                <a:schemeClr val="bg1"/>
              </a:solidFill>
              <a:latin typeface="Arial" panose="020B0604020202020204" pitchFamily="34" charset="0"/>
              <a:cs typeface="Arial" panose="020B0604020202020204" pitchFamily="34" charset="0"/>
            </a:endParaRPr>
          </a:p>
          <a:p>
            <a:pPr lvl="1" algn="l"/>
            <a:r>
              <a:rPr lang="en-US" b="1" dirty="0" smtClean="0">
                <a:solidFill>
                  <a:schemeClr val="bg1"/>
                </a:solidFill>
                <a:latin typeface="Arial" panose="020B0604020202020204" pitchFamily="34" charset="0"/>
                <a:cs typeface="Arial" panose="020B0604020202020204" pitchFamily="34" charset="0"/>
              </a:rPr>
              <a:t>Pros and Cons between the two.</a:t>
            </a:r>
          </a:p>
          <a:p>
            <a:pPr marL="800100" lvl="1" indent="-342900" algn="l">
              <a:buFont typeface="Arial" panose="020B0604020202020204" pitchFamily="34" charset="0"/>
              <a:buChar char="•"/>
            </a:pPr>
            <a:r>
              <a:rPr lang="en-US" sz="1600" dirty="0" smtClean="0">
                <a:solidFill>
                  <a:schemeClr val="bg1"/>
                </a:solidFill>
                <a:latin typeface="Arial" panose="020B0604020202020204" pitchFamily="34" charset="0"/>
                <a:cs typeface="Arial" panose="020B0604020202020204" pitchFamily="34" charset="0"/>
              </a:rPr>
              <a:t>Arrow is heavy.  Tripod mounting is best.</a:t>
            </a:r>
          </a:p>
          <a:p>
            <a:pPr marL="800100" lvl="1" indent="-342900" algn="l">
              <a:buFont typeface="Arial" panose="020B0604020202020204" pitchFamily="34" charset="0"/>
              <a:buChar char="•"/>
            </a:pPr>
            <a:r>
              <a:rPr lang="en-US" sz="1600" dirty="0" smtClean="0">
                <a:solidFill>
                  <a:schemeClr val="bg1"/>
                </a:solidFill>
                <a:latin typeface="Arial" panose="020B0604020202020204" pitchFamily="34" charset="0"/>
                <a:cs typeface="Arial" panose="020B0604020202020204" pitchFamily="34" charset="0"/>
              </a:rPr>
              <a:t>Arrow breakdown and setup is slow.</a:t>
            </a:r>
          </a:p>
          <a:p>
            <a:pPr marL="800100" lvl="1" indent="-342900" algn="l">
              <a:buFont typeface="Arial" panose="020B0604020202020204" pitchFamily="34" charset="0"/>
              <a:buChar char="•"/>
            </a:pPr>
            <a:r>
              <a:rPr lang="en-US" sz="1600" dirty="0" smtClean="0">
                <a:solidFill>
                  <a:schemeClr val="bg1"/>
                </a:solidFill>
                <a:latin typeface="Arial" panose="020B0604020202020204" pitchFamily="34" charset="0"/>
                <a:cs typeface="Arial" panose="020B0604020202020204" pitchFamily="34" charset="0"/>
              </a:rPr>
              <a:t>Elk is lighter than the Arrow.</a:t>
            </a:r>
          </a:p>
          <a:p>
            <a:pPr marL="800100" lvl="1" indent="-342900" algn="l">
              <a:buFont typeface="Arial" panose="020B0604020202020204" pitchFamily="34" charset="0"/>
              <a:buChar char="•"/>
            </a:pPr>
            <a:r>
              <a:rPr lang="en-US" sz="1600" dirty="0" smtClean="0">
                <a:solidFill>
                  <a:schemeClr val="bg1"/>
                </a:solidFill>
                <a:latin typeface="Arial" panose="020B0604020202020204" pitchFamily="34" charset="0"/>
                <a:cs typeface="Arial" panose="020B0604020202020204" pitchFamily="34" charset="0"/>
              </a:rPr>
              <a:t>Elk Quick assembly and disassembly.</a:t>
            </a:r>
          </a:p>
          <a:p>
            <a:pPr marL="800100" lvl="1" indent="-342900" algn="l">
              <a:buFont typeface="Arial" panose="020B0604020202020204" pitchFamily="34" charset="0"/>
              <a:buChar char="•"/>
            </a:pPr>
            <a:r>
              <a:rPr lang="en-US" sz="1600" dirty="0" smtClean="0">
                <a:solidFill>
                  <a:schemeClr val="bg1"/>
                </a:solidFill>
                <a:latin typeface="Arial" panose="020B0604020202020204" pitchFamily="34" charset="0"/>
                <a:cs typeface="Arial" panose="020B0604020202020204" pitchFamily="34" charset="0"/>
              </a:rPr>
              <a:t>Elk is easy to travel with.</a:t>
            </a:r>
            <a:endParaRPr lang="en-US" sz="2400" dirty="0">
              <a:solidFill>
                <a:schemeClr val="bg1"/>
              </a:solidFill>
              <a:latin typeface="Arial" panose="020B0604020202020204" pitchFamily="34" charset="0"/>
              <a:cs typeface="Arial" panose="020B0604020202020204" pitchFamily="34" charset="0"/>
            </a:endParaRPr>
          </a:p>
          <a:p>
            <a:pPr lvl="1" algn="l"/>
            <a:endParaRPr lang="en-US" sz="2400" b="1" dirty="0" smtClean="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1754" y="753257"/>
            <a:ext cx="4041648" cy="59340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4501586" y="3375728"/>
            <a:ext cx="4238825" cy="23843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7632" y="753257"/>
            <a:ext cx="2375536" cy="15774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292727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93776" y="128715"/>
            <a:ext cx="11521440" cy="517461"/>
          </a:xfrm>
          <a:noFill/>
        </p:spPr>
        <p:txBody>
          <a:bodyPr>
            <a:normAutofit fontScale="90000"/>
          </a:bodyPr>
          <a:lstStyle/>
          <a:p>
            <a:pPr algn="l"/>
            <a:r>
              <a:rPr lang="en-US" sz="3200" dirty="0" smtClean="0">
                <a:solidFill>
                  <a:schemeClr val="bg1"/>
                </a:solidFill>
                <a:latin typeface="Final Frontier Shipside" panose="04020807030002040304" pitchFamily="82" charset="0"/>
                <a:cs typeface="Arial" panose="020B0604020202020204" pitchFamily="34" charset="0"/>
              </a:rPr>
              <a:t>What do I need to work FM satellites?</a:t>
            </a:r>
          </a:p>
        </p:txBody>
      </p:sp>
      <p:sp>
        <p:nvSpPr>
          <p:cNvPr id="3" name="Subtitle 2"/>
          <p:cNvSpPr>
            <a:spLocks noGrp="1"/>
          </p:cNvSpPr>
          <p:nvPr>
            <p:ph type="subTitle" idx="1"/>
          </p:nvPr>
        </p:nvSpPr>
        <p:spPr>
          <a:xfrm>
            <a:off x="566928" y="871030"/>
            <a:ext cx="11277600" cy="5816282"/>
          </a:xfrm>
        </p:spPr>
        <p:txBody>
          <a:bodyPr>
            <a:noAutofit/>
          </a:bodyPr>
          <a:lstStyle/>
          <a:p>
            <a:pPr marL="457200" indent="-457200" algn="l">
              <a:buFont typeface="Arial" panose="020B0604020202020204" pitchFamily="34" charset="0"/>
              <a:buChar char="•"/>
            </a:pPr>
            <a:r>
              <a:rPr lang="en-US" sz="2800" b="1" dirty="0" smtClean="0">
                <a:solidFill>
                  <a:schemeClr val="bg1"/>
                </a:solidFill>
                <a:latin typeface="Arial" panose="020B0604020202020204" pitchFamily="34" charset="0"/>
                <a:cs typeface="Arial" panose="020B0604020202020204" pitchFamily="34" charset="0"/>
              </a:rPr>
              <a:t>Satellites, modes and frequencies</a:t>
            </a:r>
          </a:p>
          <a:p>
            <a:pPr marL="914400" lvl="1" indent="-457200" algn="l">
              <a:buFont typeface="Arial" panose="020B0604020202020204" pitchFamily="34" charset="0"/>
              <a:buChar char="•"/>
            </a:pPr>
            <a:r>
              <a:rPr lang="en-US" sz="1600" dirty="0" smtClean="0">
                <a:solidFill>
                  <a:schemeClr val="bg1"/>
                </a:solidFill>
                <a:latin typeface="Arial" panose="020B0604020202020204" pitchFamily="34" charset="0"/>
                <a:cs typeface="Arial" panose="020B0604020202020204" pitchFamily="34" charset="0"/>
              </a:rPr>
              <a:t>Satellites to work</a:t>
            </a:r>
          </a:p>
          <a:p>
            <a:pPr marL="914400" lvl="1" indent="-457200" algn="l">
              <a:buFont typeface="Arial" panose="020B0604020202020204" pitchFamily="34" charset="0"/>
              <a:buChar char="•"/>
            </a:pPr>
            <a:r>
              <a:rPr lang="en-US" sz="1600" dirty="0" smtClean="0">
                <a:solidFill>
                  <a:schemeClr val="bg1"/>
                </a:solidFill>
                <a:latin typeface="Arial" panose="020B0604020202020204" pitchFamily="34" charset="0"/>
                <a:cs typeface="Arial" panose="020B0604020202020204" pitchFamily="34" charset="0"/>
              </a:rPr>
              <a:t>Modes: U/v or V/u</a:t>
            </a:r>
          </a:p>
          <a:p>
            <a:pPr marL="914400" lvl="1" indent="-457200" algn="l">
              <a:buFont typeface="Arial" panose="020B0604020202020204" pitchFamily="34" charset="0"/>
              <a:buChar char="•"/>
            </a:pPr>
            <a:r>
              <a:rPr lang="en-US" sz="1600" dirty="0" smtClean="0">
                <a:solidFill>
                  <a:schemeClr val="bg1"/>
                </a:solidFill>
                <a:latin typeface="Arial" panose="020B0604020202020204" pitchFamily="34" charset="0"/>
                <a:cs typeface="Arial" panose="020B0604020202020204" pitchFamily="34" charset="0"/>
              </a:rPr>
              <a:t>What frequencies</a:t>
            </a:r>
          </a:p>
          <a:p>
            <a:pPr lvl="1" algn="l"/>
            <a:endParaRPr lang="en-US" sz="2400" b="1" dirty="0">
              <a:solidFill>
                <a:schemeClr val="bg1"/>
              </a:solidFill>
              <a:latin typeface="Arial" panose="020B0604020202020204" pitchFamily="34" charset="0"/>
              <a:cs typeface="Arial" panose="020B0604020202020204" pitchFamily="34" charset="0"/>
            </a:endParaRPr>
          </a:p>
          <a:p>
            <a:pPr lvl="1" algn="l"/>
            <a:endParaRPr lang="en-US" dirty="0" smtClean="0">
              <a:solidFill>
                <a:schemeClr val="bg1"/>
              </a:solidFill>
              <a:latin typeface="Arial" panose="020B0604020202020204" pitchFamily="34" charset="0"/>
              <a:cs typeface="Arial" panose="020B0604020202020204" pitchFamily="34" charset="0"/>
            </a:endParaRPr>
          </a:p>
          <a:p>
            <a:pPr lvl="1" algn="l"/>
            <a:r>
              <a:rPr lang="pt-BR" dirty="0" smtClean="0">
                <a:solidFill>
                  <a:schemeClr val="bg1"/>
                </a:solidFill>
                <a:latin typeface="Arial" panose="020B0604020202020204" pitchFamily="34" charset="0"/>
                <a:cs typeface="Arial" panose="020B0604020202020204" pitchFamily="34" charset="0"/>
              </a:rPr>
              <a:t>AO-91, </a:t>
            </a:r>
            <a:r>
              <a:rPr lang="pt-BR" dirty="0">
                <a:solidFill>
                  <a:schemeClr val="bg1"/>
                </a:solidFill>
                <a:latin typeface="Arial" panose="020B0604020202020204" pitchFamily="34" charset="0"/>
                <a:cs typeface="Arial" panose="020B0604020202020204" pitchFamily="34" charset="0"/>
              </a:rPr>
              <a:t>SO-50, AO-27, LilacSAT-2 (Intermittent), PO-101, ISS </a:t>
            </a:r>
            <a:r>
              <a:rPr lang="pt-BR" dirty="0" smtClean="0">
                <a:solidFill>
                  <a:schemeClr val="bg1"/>
                </a:solidFill>
                <a:latin typeface="Arial" panose="020B0604020202020204" pitchFamily="34" charset="0"/>
                <a:cs typeface="Arial" panose="020B0604020202020204" pitchFamily="34" charset="0"/>
              </a:rPr>
              <a:t>Repeater</a:t>
            </a:r>
          </a:p>
          <a:p>
            <a:pPr lvl="1" algn="l"/>
            <a:endParaRPr lang="pt-BR" dirty="0">
              <a:solidFill>
                <a:schemeClr val="bg1"/>
              </a:solidFill>
              <a:latin typeface="Arial" panose="020B0604020202020204" pitchFamily="34" charset="0"/>
              <a:cs typeface="Arial" panose="020B0604020202020204" pitchFamily="34" charset="0"/>
            </a:endParaRPr>
          </a:p>
          <a:p>
            <a:pPr lvl="1" algn="l"/>
            <a:r>
              <a:rPr lang="pt-BR" dirty="0" smtClean="0">
                <a:solidFill>
                  <a:schemeClr val="bg1"/>
                </a:solidFill>
                <a:latin typeface="Arial" panose="020B0604020202020204" pitchFamily="34" charset="0"/>
                <a:cs typeface="Arial" panose="020B0604020202020204" pitchFamily="34" charset="0"/>
              </a:rPr>
              <a:t>These satellites use frequencies in the UHF and VHF amateur bands.  </a:t>
            </a:r>
            <a:br>
              <a:rPr lang="pt-BR" dirty="0" smtClean="0">
                <a:solidFill>
                  <a:schemeClr val="bg1"/>
                </a:solidFill>
                <a:latin typeface="Arial" panose="020B0604020202020204" pitchFamily="34" charset="0"/>
                <a:cs typeface="Arial" panose="020B0604020202020204" pitchFamily="34" charset="0"/>
              </a:rPr>
            </a:br>
            <a:r>
              <a:rPr lang="pt-BR" dirty="0" smtClean="0">
                <a:solidFill>
                  <a:schemeClr val="bg1"/>
                </a:solidFill>
                <a:latin typeface="Arial" panose="020B0604020202020204" pitchFamily="34" charset="0"/>
                <a:cs typeface="Arial" panose="020B0604020202020204" pitchFamily="34" charset="0"/>
              </a:rPr>
              <a:t>There are sections specificly for satellite communications.  </a:t>
            </a:r>
            <a:endParaRPr lang="en-US" dirty="0">
              <a:solidFill>
                <a:schemeClr val="bg1"/>
              </a:solidFill>
              <a:latin typeface="Arial" panose="020B0604020202020204" pitchFamily="34" charset="0"/>
              <a:cs typeface="Arial" panose="020B0604020202020204" pitchFamily="34" charset="0"/>
            </a:endParaRPr>
          </a:p>
          <a:p>
            <a:pPr marL="914400" lvl="1" indent="-457200" algn="l">
              <a:buFont typeface="Arial" panose="020B0604020202020204" pitchFamily="34" charset="0"/>
              <a:buChar char="•"/>
            </a:pPr>
            <a:r>
              <a:rPr lang="en-US" dirty="0" smtClean="0">
                <a:solidFill>
                  <a:schemeClr val="bg1"/>
                </a:solidFill>
                <a:latin typeface="Arial" panose="020B0604020202020204" pitchFamily="34" charset="0"/>
                <a:cs typeface="Arial" panose="020B0604020202020204" pitchFamily="34" charset="0"/>
              </a:rPr>
              <a:t>UHF -  435.000-438.000 MHz,  VHF - 145.800-146.000 MHz</a:t>
            </a:r>
          </a:p>
          <a:p>
            <a:pPr marL="914400" lvl="1" indent="-457200" algn="l">
              <a:buFont typeface="Arial" panose="020B0604020202020204" pitchFamily="34" charset="0"/>
              <a:buChar char="•"/>
            </a:pPr>
            <a:r>
              <a:rPr lang="en-US" dirty="0" smtClean="0">
                <a:solidFill>
                  <a:schemeClr val="bg1"/>
                </a:solidFill>
                <a:latin typeface="Arial" panose="020B0604020202020204" pitchFamily="34" charset="0"/>
                <a:cs typeface="Arial" panose="020B0604020202020204" pitchFamily="34" charset="0"/>
              </a:rPr>
              <a:t>U/v – Transmit on UHF and listen on VHF</a:t>
            </a:r>
          </a:p>
          <a:p>
            <a:pPr marL="914400" lvl="1" indent="-457200" algn="l">
              <a:buFont typeface="Arial" panose="020B0604020202020204" pitchFamily="34" charset="0"/>
              <a:buChar char="•"/>
            </a:pPr>
            <a:r>
              <a:rPr lang="en-US" dirty="0" smtClean="0">
                <a:solidFill>
                  <a:schemeClr val="bg1"/>
                </a:solidFill>
                <a:latin typeface="Arial" panose="020B0604020202020204" pitchFamily="34" charset="0"/>
                <a:cs typeface="Arial" panose="020B0604020202020204" pitchFamily="34" charset="0"/>
              </a:rPr>
              <a:t>V/u – Transmit on VHF and listen on UHF</a:t>
            </a:r>
          </a:p>
          <a:p>
            <a:pPr marL="914400" lvl="1" indent="-457200" algn="l">
              <a:buFont typeface="Arial" panose="020B0604020202020204" pitchFamily="34" charset="0"/>
              <a:buChar char="•"/>
            </a:pPr>
            <a:endParaRPr lang="en-US" dirty="0">
              <a:solidFill>
                <a:schemeClr val="bg1"/>
              </a:solidFill>
              <a:latin typeface="Arial" panose="020B0604020202020204" pitchFamily="34" charset="0"/>
              <a:cs typeface="Arial" panose="020B0604020202020204" pitchFamily="34" charset="0"/>
            </a:endParaRPr>
          </a:p>
          <a:p>
            <a:pPr marL="914400" lvl="1" indent="-457200" algn="l">
              <a:buFont typeface="Arial" panose="020B0604020202020204" pitchFamily="34" charset="0"/>
              <a:buChar char="•"/>
            </a:pPr>
            <a:r>
              <a:rPr lang="en-US" dirty="0" err="1" smtClean="0">
                <a:solidFill>
                  <a:schemeClr val="bg1"/>
                </a:solidFill>
                <a:latin typeface="Arial" panose="020B0604020202020204" pitchFamily="34" charset="0"/>
                <a:cs typeface="Arial" panose="020B0604020202020204" pitchFamily="34" charset="0"/>
              </a:rPr>
              <a:t>Cubesats</a:t>
            </a:r>
            <a:r>
              <a:rPr lang="en-US" dirty="0" smtClean="0">
                <a:solidFill>
                  <a:schemeClr val="bg1"/>
                </a:solidFill>
                <a:latin typeface="Arial" panose="020B0604020202020204" pitchFamily="34" charset="0"/>
                <a:cs typeface="Arial" panose="020B0604020202020204" pitchFamily="34" charset="0"/>
              </a:rPr>
              <a:t> are a satellite standard 4”x4” or 10 cm x 10 cm.</a:t>
            </a:r>
          </a:p>
          <a:p>
            <a:pPr marL="914400" lvl="1" indent="-457200" algn="l">
              <a:buFont typeface="Arial" panose="020B0604020202020204" pitchFamily="34" charset="0"/>
              <a:buChar char="•"/>
            </a:pPr>
            <a:r>
              <a:rPr lang="en-US" dirty="0" smtClean="0">
                <a:solidFill>
                  <a:schemeClr val="bg1"/>
                </a:solidFill>
                <a:latin typeface="Arial" panose="020B0604020202020204" pitchFamily="34" charset="0"/>
                <a:cs typeface="Arial" panose="020B0604020202020204" pitchFamily="34" charset="0"/>
              </a:rPr>
              <a:t>This is known as a 1U </a:t>
            </a:r>
            <a:r>
              <a:rPr lang="en-US" dirty="0" err="1" smtClean="0">
                <a:solidFill>
                  <a:schemeClr val="bg1"/>
                </a:solidFill>
                <a:latin typeface="Arial" panose="020B0604020202020204" pitchFamily="34" charset="0"/>
                <a:cs typeface="Arial" panose="020B0604020202020204" pitchFamily="34" charset="0"/>
              </a:rPr>
              <a:t>cubesat</a:t>
            </a:r>
            <a:r>
              <a:rPr lang="en-US" dirty="0" smtClean="0">
                <a:solidFill>
                  <a:schemeClr val="bg1"/>
                </a:solidFill>
                <a:latin typeface="Arial" panose="020B0604020202020204" pitchFamily="34" charset="0"/>
                <a:cs typeface="Arial" panose="020B0604020202020204" pitchFamily="34" charset="0"/>
              </a:rPr>
              <a:t>.</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32520" y="3477070"/>
            <a:ext cx="3282696" cy="3282696"/>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787849">
            <a:off x="8373705" y="511835"/>
            <a:ext cx="3580466" cy="3580466"/>
          </a:xfrm>
          <a:prstGeom prst="rect">
            <a:avLst/>
          </a:prstGeom>
        </p:spPr>
      </p:pic>
    </p:spTree>
    <p:extLst>
      <p:ext uri="{BB962C8B-B14F-4D97-AF65-F5344CB8AC3E}">
        <p14:creationId xmlns:p14="http://schemas.microsoft.com/office/powerpoint/2010/main" val="1927839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93776" y="128715"/>
            <a:ext cx="11521440" cy="517461"/>
          </a:xfrm>
          <a:noFill/>
        </p:spPr>
        <p:txBody>
          <a:bodyPr>
            <a:normAutofit fontScale="90000"/>
          </a:bodyPr>
          <a:lstStyle/>
          <a:p>
            <a:pPr algn="l"/>
            <a:r>
              <a:rPr lang="en-US" sz="3200" dirty="0" smtClean="0">
                <a:solidFill>
                  <a:schemeClr val="bg1"/>
                </a:solidFill>
                <a:latin typeface="Final Frontier Shipside" panose="04020807030002040304" pitchFamily="82" charset="0"/>
                <a:cs typeface="Arial" panose="020B0604020202020204" pitchFamily="34" charset="0"/>
              </a:rPr>
              <a:t>What do I need to work FM satellites?</a:t>
            </a:r>
          </a:p>
        </p:txBody>
      </p:sp>
      <p:sp>
        <p:nvSpPr>
          <p:cNvPr id="3" name="Subtitle 2"/>
          <p:cNvSpPr>
            <a:spLocks noGrp="1"/>
          </p:cNvSpPr>
          <p:nvPr>
            <p:ph type="subTitle" idx="1"/>
          </p:nvPr>
        </p:nvSpPr>
        <p:spPr>
          <a:xfrm>
            <a:off x="566928" y="871030"/>
            <a:ext cx="11551920" cy="6035738"/>
          </a:xfrm>
        </p:spPr>
        <p:txBody>
          <a:bodyPr>
            <a:noAutofit/>
          </a:bodyPr>
          <a:lstStyle/>
          <a:p>
            <a:pPr marL="457200" indent="-457200" algn="l">
              <a:buFont typeface="Arial" panose="020B0604020202020204" pitchFamily="34" charset="0"/>
              <a:buChar char="•"/>
            </a:pPr>
            <a:r>
              <a:rPr lang="en-US" sz="2800" b="1" dirty="0" smtClean="0">
                <a:solidFill>
                  <a:schemeClr val="bg1"/>
                </a:solidFill>
                <a:latin typeface="Arial" panose="020B0604020202020204" pitchFamily="34" charset="0"/>
                <a:cs typeface="Arial" panose="020B0604020202020204" pitchFamily="34" charset="0"/>
              </a:rPr>
              <a:t>Satellites Frequencies</a:t>
            </a:r>
            <a:br>
              <a:rPr lang="en-US" sz="2800" b="1" dirty="0" smtClean="0">
                <a:solidFill>
                  <a:schemeClr val="bg1"/>
                </a:solidFill>
                <a:latin typeface="Arial" panose="020B0604020202020204" pitchFamily="34" charset="0"/>
                <a:cs typeface="Arial" panose="020B0604020202020204" pitchFamily="34" charset="0"/>
              </a:rPr>
            </a:br>
            <a:r>
              <a:rPr lang="en-US" sz="1600" dirty="0" smtClean="0">
                <a:solidFill>
                  <a:schemeClr val="accent2"/>
                </a:solidFill>
                <a:latin typeface="Arial" panose="020B0604020202020204" pitchFamily="34" charset="0"/>
                <a:cs typeface="Arial" panose="020B0604020202020204" pitchFamily="34" charset="0"/>
              </a:rPr>
              <a:t>AMSAT – The Radio Amateur Satellite Corporation   OSCAR – Orbiting Satellite Carrying Amateur Radio</a:t>
            </a:r>
            <a:r>
              <a:rPr lang="pt-BR" dirty="0" smtClean="0">
                <a:solidFill>
                  <a:schemeClr val="bg1"/>
                </a:solidFill>
                <a:latin typeface="Arial" panose="020B0604020202020204" pitchFamily="34" charset="0"/>
                <a:cs typeface="Arial" panose="020B0604020202020204" pitchFamily="34" charset="0"/>
              </a:rPr>
              <a:t/>
            </a:r>
            <a:br>
              <a:rPr lang="pt-BR" dirty="0" smtClean="0">
                <a:solidFill>
                  <a:schemeClr val="bg1"/>
                </a:solidFill>
                <a:latin typeface="Arial" panose="020B0604020202020204" pitchFamily="34" charset="0"/>
                <a:cs typeface="Arial" panose="020B0604020202020204" pitchFamily="34" charset="0"/>
              </a:rPr>
            </a:br>
            <a:r>
              <a:rPr lang="pt-BR" dirty="0" smtClean="0">
                <a:solidFill>
                  <a:schemeClr val="bg1"/>
                </a:solidFill>
                <a:latin typeface="Arial" panose="020B0604020202020204" pitchFamily="34" charset="0"/>
                <a:cs typeface="Arial" panose="020B0604020202020204" pitchFamily="34" charset="0"/>
              </a:rPr>
              <a:t>AO-91, </a:t>
            </a:r>
            <a:r>
              <a:rPr lang="pt-BR" dirty="0">
                <a:solidFill>
                  <a:schemeClr val="bg1"/>
                </a:solidFill>
                <a:latin typeface="Arial" panose="020B0604020202020204" pitchFamily="34" charset="0"/>
                <a:cs typeface="Arial" panose="020B0604020202020204" pitchFamily="34" charset="0"/>
              </a:rPr>
              <a:t>SO-50, AO-27, LilacSAT-2 (Intermittent), PO-101, ISS </a:t>
            </a:r>
            <a:r>
              <a:rPr lang="pt-BR" dirty="0" smtClean="0">
                <a:solidFill>
                  <a:schemeClr val="bg1"/>
                </a:solidFill>
                <a:latin typeface="Arial" panose="020B0604020202020204" pitchFamily="34" charset="0"/>
                <a:cs typeface="Arial" panose="020B0604020202020204" pitchFamily="34" charset="0"/>
              </a:rPr>
              <a:t>Repeater</a:t>
            </a:r>
          </a:p>
          <a:p>
            <a:pPr lvl="1" algn="l"/>
            <a:r>
              <a:rPr lang="pt-BR" dirty="0" smtClean="0">
                <a:solidFill>
                  <a:schemeClr val="bg1"/>
                </a:solidFill>
                <a:latin typeface="Arial" panose="020B0604020202020204" pitchFamily="34" charset="0"/>
                <a:cs typeface="Arial" panose="020B0604020202020204" pitchFamily="34" charset="0"/>
              </a:rPr>
              <a:t/>
            </a:r>
            <a:br>
              <a:rPr lang="pt-BR" dirty="0" smtClean="0">
                <a:solidFill>
                  <a:schemeClr val="bg1"/>
                </a:solidFill>
                <a:latin typeface="Arial" panose="020B0604020202020204" pitchFamily="34" charset="0"/>
                <a:cs typeface="Arial" panose="020B0604020202020204" pitchFamily="34" charset="0"/>
              </a:rPr>
            </a:br>
            <a:r>
              <a:rPr lang="pt-BR" sz="1400" b="1" dirty="0" smtClean="0">
                <a:solidFill>
                  <a:schemeClr val="accent1"/>
                </a:solidFill>
                <a:latin typeface="Arial" panose="020B0604020202020204" pitchFamily="34" charset="0"/>
                <a:cs typeface="Arial" panose="020B0604020202020204" pitchFamily="34" charset="0"/>
              </a:rPr>
              <a:t>Amsat-Oscar 91 - AO-91 (Fox-1B)  </a:t>
            </a:r>
            <a:r>
              <a:rPr lang="pt-BR" sz="1400" b="1" dirty="0" smtClean="0">
                <a:solidFill>
                  <a:srgbClr val="FF0000"/>
                </a:solidFill>
                <a:latin typeface="Arial" panose="020B0604020202020204" pitchFamily="34" charset="0"/>
                <a:cs typeface="Arial" panose="020B0604020202020204" pitchFamily="34" charset="0"/>
              </a:rPr>
              <a:t>Daylight passes        </a:t>
            </a:r>
            <a:r>
              <a:rPr lang="pt-BR" sz="1400" b="1" dirty="0" smtClean="0">
                <a:solidFill>
                  <a:schemeClr val="accent1"/>
                </a:solidFill>
                <a:latin typeface="Arial" panose="020B0604020202020204" pitchFamily="34" charset="0"/>
                <a:cs typeface="Arial" panose="020B0604020202020204" pitchFamily="34" charset="0"/>
              </a:rPr>
              <a:t>LilacSat-2 (CAS-3H) Intemittant</a:t>
            </a:r>
          </a:p>
          <a:p>
            <a:pPr lvl="1" algn="l"/>
            <a:r>
              <a:rPr lang="pt-BR" sz="1400" dirty="0" smtClean="0">
                <a:solidFill>
                  <a:schemeClr val="bg1"/>
                </a:solidFill>
                <a:latin typeface="Arial" panose="020B0604020202020204" pitchFamily="34" charset="0"/>
                <a:cs typeface="Arial" panose="020B0604020202020204" pitchFamily="34" charset="0"/>
              </a:rPr>
              <a:t>Mode U/v FM Transponder at 400 mw                                  </a:t>
            </a:r>
            <a:r>
              <a:rPr lang="en-US" sz="1400" dirty="0" smtClean="0">
                <a:solidFill>
                  <a:schemeClr val="bg1"/>
                </a:solidFill>
                <a:latin typeface="Arial" panose="020B0604020202020204" pitchFamily="34" charset="0"/>
                <a:cs typeface="Arial" panose="020B0604020202020204" pitchFamily="34" charset="0"/>
              </a:rPr>
              <a:t>Mode V/u FM Transponder</a:t>
            </a:r>
            <a:endParaRPr lang="pt-BR" sz="1400" u="sng" dirty="0" smtClean="0">
              <a:solidFill>
                <a:schemeClr val="bg1"/>
              </a:solidFill>
              <a:latin typeface="Arial" panose="020B0604020202020204" pitchFamily="34" charset="0"/>
              <a:cs typeface="Arial" panose="020B0604020202020204" pitchFamily="34" charset="0"/>
            </a:endParaRPr>
          </a:p>
          <a:p>
            <a:pPr lvl="1" algn="l"/>
            <a:r>
              <a:rPr lang="en-US" sz="1400" dirty="0" smtClean="0">
                <a:solidFill>
                  <a:schemeClr val="bg1"/>
                </a:solidFill>
              </a:rPr>
              <a:t>      </a:t>
            </a:r>
            <a:r>
              <a:rPr lang="en-US" sz="1400" dirty="0" smtClean="0">
                <a:solidFill>
                  <a:schemeClr val="bg1"/>
                </a:solidFill>
                <a:latin typeface="Arial" panose="020B0604020202020204" pitchFamily="34" charset="0"/>
                <a:cs typeface="Arial" panose="020B0604020202020204" pitchFamily="34" charset="0"/>
              </a:rPr>
              <a:t>UHF Uplink: 435.250  MHz FM - 67.0 </a:t>
            </a:r>
            <a:r>
              <a:rPr lang="en-US" sz="1400" dirty="0" err="1" smtClean="0">
                <a:solidFill>
                  <a:schemeClr val="bg1"/>
                </a:solidFill>
                <a:latin typeface="Arial" panose="020B0604020202020204" pitchFamily="34" charset="0"/>
                <a:cs typeface="Arial" panose="020B0604020202020204" pitchFamily="34" charset="0"/>
              </a:rPr>
              <a:t>hz</a:t>
            </a:r>
            <a:r>
              <a:rPr lang="en-US" sz="1400" dirty="0" smtClean="0">
                <a:solidFill>
                  <a:schemeClr val="bg1"/>
                </a:solidFill>
                <a:latin typeface="Arial" panose="020B0604020202020204" pitchFamily="34" charset="0"/>
                <a:cs typeface="Arial" panose="020B0604020202020204" pitchFamily="34" charset="0"/>
              </a:rPr>
              <a:t> tone                      VHF Uplink: 144.350 MHz FM</a:t>
            </a:r>
            <a:br>
              <a:rPr lang="en-US" sz="1400" dirty="0" smtClean="0">
                <a:solidFill>
                  <a:schemeClr val="bg1"/>
                </a:solidFill>
                <a:latin typeface="Arial" panose="020B0604020202020204" pitchFamily="34" charset="0"/>
                <a:cs typeface="Arial" panose="020B0604020202020204" pitchFamily="34" charset="0"/>
              </a:rPr>
            </a:br>
            <a:r>
              <a:rPr lang="en-US" sz="1400" dirty="0" smtClean="0">
                <a:solidFill>
                  <a:schemeClr val="bg1"/>
                </a:solidFill>
                <a:latin typeface="Arial" panose="020B0604020202020204" pitchFamily="34" charset="0"/>
                <a:cs typeface="Arial" panose="020B0604020202020204" pitchFamily="34" charset="0"/>
              </a:rPr>
              <a:t>VHF Downlink: 145.960  MHz FM                                         UHF Downlink: 437.200 MHz FM</a:t>
            </a:r>
          </a:p>
          <a:p>
            <a:pPr lvl="1" algn="l"/>
            <a:endParaRPr lang="en-US" sz="1400" dirty="0">
              <a:solidFill>
                <a:schemeClr val="bg1"/>
              </a:solidFill>
              <a:latin typeface="Arial" panose="020B0604020202020204" pitchFamily="34" charset="0"/>
              <a:cs typeface="Arial" panose="020B0604020202020204" pitchFamily="34" charset="0"/>
            </a:endParaRPr>
          </a:p>
          <a:p>
            <a:pPr lvl="1" algn="l"/>
            <a:r>
              <a:rPr lang="en-US" sz="1400" b="1" dirty="0" smtClean="0">
                <a:solidFill>
                  <a:schemeClr val="accent1"/>
                </a:solidFill>
                <a:latin typeface="Arial" panose="020B0604020202020204" pitchFamily="34" charset="0"/>
                <a:cs typeface="Arial" panose="020B0604020202020204" pitchFamily="34" charset="0"/>
              </a:rPr>
              <a:t>SO-50 (</a:t>
            </a:r>
            <a:r>
              <a:rPr lang="en-US" sz="1400" b="1" dirty="0" err="1" smtClean="0">
                <a:solidFill>
                  <a:schemeClr val="accent1"/>
                </a:solidFill>
                <a:latin typeface="Arial" panose="020B0604020202020204" pitchFamily="34" charset="0"/>
                <a:cs typeface="Arial" panose="020B0604020202020204" pitchFamily="34" charset="0"/>
              </a:rPr>
              <a:t>Saudisat</a:t>
            </a:r>
            <a:r>
              <a:rPr lang="en-US" sz="1400" b="1" dirty="0" smtClean="0">
                <a:solidFill>
                  <a:schemeClr val="accent1"/>
                </a:solidFill>
                <a:latin typeface="Arial" panose="020B0604020202020204" pitchFamily="34" charset="0"/>
                <a:cs typeface="Arial" panose="020B0604020202020204" pitchFamily="34" charset="0"/>
              </a:rPr>
              <a:t> 1C)  19 years, Dec 20, 2002                    PO-101 (Diawata-2)</a:t>
            </a:r>
          </a:p>
          <a:p>
            <a:pPr lvl="1" algn="l"/>
            <a:r>
              <a:rPr lang="en-US" sz="1400" dirty="0" smtClean="0">
                <a:solidFill>
                  <a:schemeClr val="bg1"/>
                </a:solidFill>
                <a:latin typeface="Arial" panose="020B0604020202020204" pitchFamily="34" charset="0"/>
                <a:cs typeface="Arial" panose="020B0604020202020204" pitchFamily="34" charset="0"/>
              </a:rPr>
              <a:t>Mode V/u FM Transponder at 250 mw                                  Mode U/v Transponder</a:t>
            </a:r>
          </a:p>
          <a:p>
            <a:pPr lvl="1" algn="l"/>
            <a:r>
              <a:rPr lang="pt-BR" sz="1400" dirty="0" smtClean="0">
                <a:solidFill>
                  <a:schemeClr val="bg1"/>
                </a:solidFill>
                <a:latin typeface="Arial" panose="020B0604020202020204" pitchFamily="34" charset="0"/>
                <a:cs typeface="Arial" panose="020B0604020202020204" pitchFamily="34" charset="0"/>
              </a:rPr>
              <a:t>     VHF Uplink: 145.850 MHz FM – 67.0 hz tone                      UHF Uplink: 437.500 MHz FM – 141.3 hz tone</a:t>
            </a:r>
          </a:p>
          <a:p>
            <a:pPr lvl="1" algn="l"/>
            <a:r>
              <a:rPr lang="pt-BR" sz="1400" dirty="0" smtClean="0">
                <a:solidFill>
                  <a:schemeClr val="bg1"/>
                </a:solidFill>
                <a:latin typeface="Arial" panose="020B0604020202020204" pitchFamily="34" charset="0"/>
                <a:cs typeface="Arial" panose="020B0604020202020204" pitchFamily="34" charset="0"/>
              </a:rPr>
              <a:t>UHF Downlink: 436.795 MHz FM                                          VHF Downlink: 145.900 MHz FM</a:t>
            </a:r>
          </a:p>
          <a:p>
            <a:pPr lvl="1" algn="l"/>
            <a:endParaRPr lang="pt-BR" sz="1400" dirty="0">
              <a:solidFill>
                <a:schemeClr val="bg1"/>
              </a:solidFill>
              <a:latin typeface="Arial" panose="020B0604020202020204" pitchFamily="34" charset="0"/>
              <a:cs typeface="Arial" panose="020B0604020202020204" pitchFamily="34" charset="0"/>
            </a:endParaRPr>
          </a:p>
          <a:p>
            <a:pPr lvl="1" algn="l"/>
            <a:r>
              <a:rPr lang="en-US" sz="1400" b="1" dirty="0" smtClean="0">
                <a:solidFill>
                  <a:schemeClr val="accent1"/>
                </a:solidFill>
                <a:latin typeface="Arial" panose="020B0604020202020204" pitchFamily="34" charset="0"/>
                <a:cs typeface="Arial" panose="020B0604020202020204" pitchFamily="34" charset="0"/>
              </a:rPr>
              <a:t>AO-27 (Eyesat-1)                                                                  International Space Station (ISS) Repeater</a:t>
            </a:r>
          </a:p>
          <a:p>
            <a:pPr lvl="1" algn="l"/>
            <a:r>
              <a:rPr lang="en-US" sz="1400" dirty="0" smtClean="0">
                <a:solidFill>
                  <a:schemeClr val="bg1"/>
                </a:solidFill>
                <a:latin typeface="Arial" panose="020B0604020202020204" pitchFamily="34" charset="0"/>
                <a:cs typeface="Arial" panose="020B0604020202020204" pitchFamily="34" charset="0"/>
              </a:rPr>
              <a:t>Mode V/u FM Transponder                                                    Mode V/u Repeater</a:t>
            </a:r>
          </a:p>
          <a:p>
            <a:pPr lvl="1" algn="l"/>
            <a:r>
              <a:rPr lang="pt-BR" sz="1400" dirty="0" smtClean="0">
                <a:solidFill>
                  <a:schemeClr val="bg1"/>
                </a:solidFill>
                <a:latin typeface="Arial" panose="020B0604020202020204" pitchFamily="34" charset="0"/>
                <a:cs typeface="Arial" panose="020B0604020202020204" pitchFamily="34" charset="0"/>
              </a:rPr>
              <a:t>     VHF Uplink: 145.850 MHz FM                                              VHF Uplink: 145.990 MHz FM – 67.0 hz tone</a:t>
            </a:r>
          </a:p>
          <a:p>
            <a:pPr lvl="1" algn="l"/>
            <a:r>
              <a:rPr lang="pt-BR" sz="1400" dirty="0" smtClean="0">
                <a:solidFill>
                  <a:schemeClr val="bg1"/>
                </a:solidFill>
                <a:latin typeface="Arial" panose="020B0604020202020204" pitchFamily="34" charset="0"/>
                <a:cs typeface="Arial" panose="020B0604020202020204" pitchFamily="34" charset="0"/>
              </a:rPr>
              <a:t>UHF Downlink: 436.795 MHz FM                                          UHF Downlink: 437.800 MHz FM</a:t>
            </a:r>
          </a:p>
          <a:p>
            <a:pPr lvl="1" algn="l"/>
            <a:endParaRPr lang="pt-BR" sz="1400" dirty="0">
              <a:solidFill>
                <a:schemeClr val="bg1"/>
              </a:solidFill>
              <a:latin typeface="Arial" panose="020B0604020202020204" pitchFamily="34" charset="0"/>
              <a:cs typeface="Arial" panose="020B0604020202020204" pitchFamily="34" charset="0"/>
            </a:endParaRPr>
          </a:p>
          <a:p>
            <a:pPr lvl="1" algn="l"/>
            <a:r>
              <a:rPr lang="pt-BR" sz="1400" dirty="0" smtClean="0">
                <a:solidFill>
                  <a:schemeClr val="bg1"/>
                </a:solidFill>
                <a:latin typeface="Arial" panose="020B0604020202020204" pitchFamily="34" charset="0"/>
                <a:cs typeface="Arial" panose="020B0604020202020204" pitchFamily="34" charset="0"/>
              </a:rPr>
              <a:t>                                                                                               </a:t>
            </a:r>
            <a:r>
              <a:rPr lang="pt-BR" sz="1400" b="1" dirty="0" smtClean="0">
                <a:solidFill>
                  <a:schemeClr val="accent1"/>
                </a:solidFill>
                <a:latin typeface="Arial" panose="020B0604020202020204" pitchFamily="34" charset="0"/>
                <a:cs typeface="Arial" panose="020B0604020202020204" pitchFamily="34" charset="0"/>
              </a:rPr>
              <a:t>ISS APRS                      ISS VHF Voice / Downlink is Rx for SSTV Events</a:t>
            </a:r>
          </a:p>
          <a:p>
            <a:pPr lvl="1" algn="l"/>
            <a:r>
              <a:rPr lang="pt-BR" sz="1400" dirty="0">
                <a:solidFill>
                  <a:schemeClr val="bg1"/>
                </a:solidFill>
                <a:latin typeface="Arial" panose="020B0604020202020204" pitchFamily="34" charset="0"/>
                <a:cs typeface="Arial" panose="020B0604020202020204" pitchFamily="34" charset="0"/>
              </a:rPr>
              <a:t> </a:t>
            </a:r>
            <a:r>
              <a:rPr lang="pt-BR" sz="1400" dirty="0" smtClean="0">
                <a:solidFill>
                  <a:schemeClr val="bg1"/>
                </a:solidFill>
                <a:latin typeface="Arial" panose="020B0604020202020204" pitchFamily="34" charset="0"/>
                <a:cs typeface="Arial" panose="020B0604020202020204" pitchFamily="34" charset="0"/>
              </a:rPr>
              <a:t>                                                                                              145.825 MHz FM                VHF Uplink: 144.490 MHz FM (-1.31 MHz split)</a:t>
            </a:r>
          </a:p>
          <a:p>
            <a:pPr lvl="1" algn="l"/>
            <a:r>
              <a:rPr lang="pt-BR" sz="1400" dirty="0" smtClean="0">
                <a:solidFill>
                  <a:schemeClr val="accent2"/>
                </a:solidFill>
                <a:latin typeface="Arial" panose="020B0604020202020204" pitchFamily="34" charset="0"/>
                <a:cs typeface="Arial" panose="020B0604020202020204" pitchFamily="34" charset="0"/>
              </a:rPr>
              <a:t>                                                                                                ARISS or RS0ISS         </a:t>
            </a:r>
            <a:r>
              <a:rPr lang="pt-BR" sz="1400" dirty="0" smtClean="0">
                <a:solidFill>
                  <a:schemeClr val="bg1"/>
                </a:solidFill>
                <a:latin typeface="Arial" panose="020B0604020202020204" pitchFamily="34" charset="0"/>
                <a:cs typeface="Arial" panose="020B0604020202020204" pitchFamily="34" charset="0"/>
              </a:rPr>
              <a:t>VHF Downlink: 145.800 MHz FM</a:t>
            </a:r>
          </a:p>
          <a:p>
            <a:pPr lvl="1" algn="l"/>
            <a:endParaRPr lang="pt-BR"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07726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93776" y="128715"/>
            <a:ext cx="11521440" cy="517461"/>
          </a:xfrm>
          <a:noFill/>
        </p:spPr>
        <p:txBody>
          <a:bodyPr>
            <a:normAutofit fontScale="90000"/>
          </a:bodyPr>
          <a:lstStyle/>
          <a:p>
            <a:pPr algn="l"/>
            <a:r>
              <a:rPr lang="en-US" sz="3200" dirty="0" smtClean="0">
                <a:solidFill>
                  <a:schemeClr val="bg1"/>
                </a:solidFill>
                <a:latin typeface="Final Frontier Shipside" panose="04020807030002040304" pitchFamily="82" charset="0"/>
                <a:cs typeface="Arial" panose="020B0604020202020204" pitchFamily="34" charset="0"/>
              </a:rPr>
              <a:t>What do I need to work FM satellites?</a:t>
            </a:r>
          </a:p>
        </p:txBody>
      </p:sp>
      <p:sp>
        <p:nvSpPr>
          <p:cNvPr id="3" name="Subtitle 2"/>
          <p:cNvSpPr>
            <a:spLocks noGrp="1"/>
          </p:cNvSpPr>
          <p:nvPr>
            <p:ph type="subTitle" idx="1"/>
          </p:nvPr>
        </p:nvSpPr>
        <p:spPr>
          <a:xfrm>
            <a:off x="566928" y="871030"/>
            <a:ext cx="11551920" cy="6035738"/>
          </a:xfrm>
        </p:spPr>
        <p:txBody>
          <a:bodyPr>
            <a:noAutofit/>
          </a:bodyPr>
          <a:lstStyle/>
          <a:p>
            <a:pPr marL="457200" indent="-457200" algn="l">
              <a:buFont typeface="Arial" panose="020B0604020202020204" pitchFamily="34" charset="0"/>
              <a:buChar char="•"/>
            </a:pPr>
            <a:r>
              <a:rPr lang="en-US" sz="2800" b="1" dirty="0" smtClean="0">
                <a:solidFill>
                  <a:schemeClr val="bg1"/>
                </a:solidFill>
                <a:latin typeface="Arial" panose="020B0604020202020204" pitchFamily="34" charset="0"/>
                <a:cs typeface="Arial" panose="020B0604020202020204" pitchFamily="34" charset="0"/>
              </a:rPr>
              <a:t>Satellites Frequencies </a:t>
            </a:r>
            <a:br>
              <a:rPr lang="en-US" sz="2800" b="1" dirty="0" smtClean="0">
                <a:solidFill>
                  <a:schemeClr val="bg1"/>
                </a:solidFill>
                <a:latin typeface="Arial" panose="020B0604020202020204" pitchFamily="34" charset="0"/>
                <a:cs typeface="Arial" panose="020B0604020202020204" pitchFamily="34" charset="0"/>
              </a:rPr>
            </a:br>
            <a:r>
              <a:rPr lang="en-US" sz="2800" b="1" dirty="0" smtClean="0">
                <a:solidFill>
                  <a:schemeClr val="bg1"/>
                </a:solidFill>
                <a:latin typeface="Arial" panose="020B0604020202020204" pitchFamily="34" charset="0"/>
                <a:cs typeface="Arial" panose="020B0604020202020204" pitchFamily="34" charset="0"/>
              </a:rPr>
              <a:t>adjusted for Doppler shift</a:t>
            </a:r>
            <a:br>
              <a:rPr lang="en-US" sz="2800" b="1" dirty="0" smtClean="0">
                <a:solidFill>
                  <a:schemeClr val="bg1"/>
                </a:solidFill>
                <a:latin typeface="Arial" panose="020B0604020202020204" pitchFamily="34" charset="0"/>
                <a:cs typeface="Arial" panose="020B0604020202020204" pitchFamily="34" charset="0"/>
              </a:rPr>
            </a:br>
            <a:r>
              <a:rPr lang="pt-BR" dirty="0" smtClean="0">
                <a:solidFill>
                  <a:schemeClr val="bg1"/>
                </a:solidFill>
                <a:latin typeface="Arial" panose="020B0604020202020204" pitchFamily="34" charset="0"/>
                <a:cs typeface="Arial" panose="020B0604020202020204" pitchFamily="34" charset="0"/>
              </a:rPr>
              <a:t/>
            </a:r>
            <a:br>
              <a:rPr lang="pt-BR" dirty="0" smtClean="0">
                <a:solidFill>
                  <a:schemeClr val="bg1"/>
                </a:solidFill>
                <a:latin typeface="Arial" panose="020B0604020202020204" pitchFamily="34" charset="0"/>
                <a:cs typeface="Arial" panose="020B0604020202020204" pitchFamily="34" charset="0"/>
              </a:rPr>
            </a:br>
            <a:endParaRPr lang="pt-BR" sz="1400"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7095256" y="802083"/>
            <a:ext cx="4636008" cy="578887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200" y="1361345"/>
            <a:ext cx="1409700" cy="23622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99925" y="2182780"/>
            <a:ext cx="1312823" cy="154076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8862" y="4352544"/>
            <a:ext cx="2764939" cy="2449946"/>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27727" y="2435265"/>
            <a:ext cx="2071370" cy="2522511"/>
          </a:xfrm>
          <a:prstGeom prst="rect">
            <a:avLst/>
          </a:prstGeom>
        </p:spPr>
      </p:pic>
      <p:pic>
        <p:nvPicPr>
          <p:cNvPr id="10" name="Picture 9"/>
          <p:cNvPicPr>
            <a:picLocks noChangeAspect="1"/>
          </p:cNvPicPr>
          <p:nvPr/>
        </p:nvPicPr>
        <p:blipFill>
          <a:blip r:embed="rId7"/>
          <a:stretch>
            <a:fillRect/>
          </a:stretch>
        </p:blipFill>
        <p:spPr>
          <a:xfrm>
            <a:off x="581474" y="4126991"/>
            <a:ext cx="1784798" cy="2463969"/>
          </a:xfrm>
          <a:prstGeom prst="rect">
            <a:avLst/>
          </a:prstGeom>
        </p:spPr>
      </p:pic>
    </p:spTree>
    <p:extLst>
      <p:ext uri="{BB962C8B-B14F-4D97-AF65-F5344CB8AC3E}">
        <p14:creationId xmlns:p14="http://schemas.microsoft.com/office/powerpoint/2010/main" val="9045853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93776" y="128715"/>
            <a:ext cx="11521440" cy="517461"/>
          </a:xfrm>
          <a:noFill/>
        </p:spPr>
        <p:txBody>
          <a:bodyPr>
            <a:normAutofit fontScale="90000"/>
          </a:bodyPr>
          <a:lstStyle/>
          <a:p>
            <a:pPr algn="l"/>
            <a:r>
              <a:rPr lang="en-US" sz="3200" dirty="0" smtClean="0">
                <a:solidFill>
                  <a:schemeClr val="bg1"/>
                </a:solidFill>
                <a:latin typeface="Final Frontier Shipside" panose="04020807030002040304" pitchFamily="82" charset="0"/>
                <a:cs typeface="Arial" panose="020B0604020202020204" pitchFamily="34" charset="0"/>
              </a:rPr>
              <a:t>What do I need to work FM satellites?</a:t>
            </a:r>
          </a:p>
        </p:txBody>
      </p:sp>
      <p:sp>
        <p:nvSpPr>
          <p:cNvPr id="3" name="Subtitle 2"/>
          <p:cNvSpPr>
            <a:spLocks noGrp="1"/>
          </p:cNvSpPr>
          <p:nvPr>
            <p:ph type="subTitle" idx="1"/>
          </p:nvPr>
        </p:nvSpPr>
        <p:spPr>
          <a:xfrm>
            <a:off x="566928" y="871030"/>
            <a:ext cx="10863072" cy="5724842"/>
          </a:xfrm>
        </p:spPr>
        <p:txBody>
          <a:bodyPr>
            <a:noAutofit/>
          </a:bodyPr>
          <a:lstStyle/>
          <a:p>
            <a:pPr marL="457200" indent="-457200" algn="l">
              <a:buFont typeface="Arial" panose="020B0604020202020204" pitchFamily="34" charset="0"/>
              <a:buChar char="•"/>
            </a:pPr>
            <a:r>
              <a:rPr lang="en-US" sz="2800" b="1" dirty="0" smtClean="0">
                <a:solidFill>
                  <a:schemeClr val="bg1"/>
                </a:solidFill>
                <a:latin typeface="Arial" panose="020B0604020202020204" pitchFamily="34" charset="0"/>
                <a:cs typeface="Arial" panose="020B0604020202020204" pitchFamily="34" charset="0"/>
              </a:rPr>
              <a:t>Satellite Tracking Programs</a:t>
            </a:r>
          </a:p>
          <a:p>
            <a:pPr algn="l"/>
            <a:endParaRPr lang="en-US" sz="1800" dirty="0">
              <a:solidFill>
                <a:schemeClr val="bg1"/>
              </a:solidFill>
              <a:latin typeface="Arial" panose="020B0604020202020204" pitchFamily="34" charset="0"/>
              <a:cs typeface="Arial" panose="020B0604020202020204" pitchFamily="34" charset="0"/>
            </a:endParaRPr>
          </a:p>
          <a:p>
            <a:pPr marL="914400" lvl="1" indent="-457200" algn="l">
              <a:buFont typeface="Arial" panose="020B0604020202020204" pitchFamily="34" charset="0"/>
              <a:buChar char="•"/>
            </a:pPr>
            <a:r>
              <a:rPr lang="en-US" sz="1800" dirty="0" smtClean="0">
                <a:solidFill>
                  <a:schemeClr val="bg1"/>
                </a:solidFill>
                <a:latin typeface="Arial" panose="020B0604020202020204" pitchFamily="34" charset="0"/>
                <a:cs typeface="Arial" panose="020B0604020202020204" pitchFamily="34" charset="0"/>
              </a:rPr>
              <a:t>Background on tracking programs</a:t>
            </a:r>
          </a:p>
          <a:p>
            <a:pPr lvl="1" algn="l"/>
            <a:endParaRPr lang="en-US" sz="1800" dirty="0" smtClean="0">
              <a:solidFill>
                <a:schemeClr val="bg1"/>
              </a:solidFill>
              <a:latin typeface="Arial" panose="020B0604020202020204" pitchFamily="34" charset="0"/>
              <a:cs typeface="Arial" panose="020B0604020202020204" pitchFamily="34" charset="0"/>
            </a:endParaRPr>
          </a:p>
          <a:p>
            <a:pPr marL="914400" lvl="1" indent="-457200" algn="l">
              <a:buFont typeface="Arial" panose="020B0604020202020204" pitchFamily="34" charset="0"/>
              <a:buChar char="•"/>
            </a:pPr>
            <a:r>
              <a:rPr lang="en-US" sz="1800" dirty="0" smtClean="0">
                <a:solidFill>
                  <a:schemeClr val="bg1"/>
                </a:solidFill>
                <a:latin typeface="Arial" panose="020B0604020202020204" pitchFamily="34" charset="0"/>
                <a:cs typeface="Arial" panose="020B0604020202020204" pitchFamily="34" charset="0"/>
              </a:rPr>
              <a:t>Around since the earliest computer.  I ran early DOS programs on XT computers and needed to buy a math coprocessor so they would work. </a:t>
            </a:r>
          </a:p>
          <a:p>
            <a:pPr lvl="1" algn="l"/>
            <a:endParaRPr lang="en-US" sz="1800" dirty="0" smtClean="0">
              <a:solidFill>
                <a:schemeClr val="bg1"/>
              </a:solidFill>
              <a:latin typeface="Arial" panose="020B0604020202020204" pitchFamily="34" charset="0"/>
              <a:cs typeface="Arial" panose="020B0604020202020204" pitchFamily="34" charset="0"/>
            </a:endParaRPr>
          </a:p>
          <a:p>
            <a:pPr marL="914400" lvl="1" indent="-457200" algn="l">
              <a:buFont typeface="Arial" panose="020B0604020202020204" pitchFamily="34" charset="0"/>
              <a:buChar char="•"/>
            </a:pPr>
            <a:r>
              <a:rPr lang="en-US" sz="1800" dirty="0" smtClean="0">
                <a:solidFill>
                  <a:schemeClr val="bg1"/>
                </a:solidFill>
                <a:latin typeface="Arial" panose="020B0604020202020204" pitchFamily="34" charset="0"/>
                <a:cs typeface="Arial" panose="020B0604020202020204" pitchFamily="34" charset="0"/>
              </a:rPr>
              <a:t>Whether it was the old DOS programs or current Windows, IOS or Android applications all satellite tracking programs need up-to-date </a:t>
            </a:r>
            <a:r>
              <a:rPr lang="en-US" sz="1800" dirty="0" err="1" smtClean="0">
                <a:solidFill>
                  <a:schemeClr val="bg1"/>
                </a:solidFill>
              </a:rPr>
              <a:t>keplerian</a:t>
            </a:r>
            <a:r>
              <a:rPr lang="en-US" sz="1800" dirty="0" smtClean="0">
                <a:solidFill>
                  <a:schemeClr val="bg1"/>
                </a:solidFill>
              </a:rPr>
              <a:t> elements </a:t>
            </a:r>
            <a:r>
              <a:rPr lang="en-US" sz="1800" dirty="0" smtClean="0">
                <a:solidFill>
                  <a:schemeClr val="bg1"/>
                </a:solidFill>
                <a:latin typeface="Arial" panose="020B0604020202020204" pitchFamily="34" charset="0"/>
                <a:cs typeface="Arial" panose="020B0604020202020204" pitchFamily="34" charset="0"/>
              </a:rPr>
              <a:t>to give accurate information.  This is a file of data that gives the tracking program a reference point to work from for calculations.  Most all tracking programs today have a way to auto update or a place to manually update.</a:t>
            </a:r>
          </a:p>
          <a:p>
            <a:pPr marL="914400" lvl="1" indent="-457200" algn="l">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914400" lvl="1" indent="-457200" algn="l">
              <a:buFont typeface="Arial" panose="020B0604020202020204" pitchFamily="34" charset="0"/>
              <a:buChar char="•"/>
            </a:pPr>
            <a:r>
              <a:rPr lang="en-US" sz="1800" dirty="0" smtClean="0">
                <a:solidFill>
                  <a:schemeClr val="bg1"/>
                </a:solidFill>
                <a:latin typeface="Arial" panose="020B0604020202020204" pitchFamily="34" charset="0"/>
                <a:cs typeface="Arial" panose="020B0604020202020204" pitchFamily="34" charset="0"/>
              </a:rPr>
              <a:t>Tracking terms: </a:t>
            </a:r>
            <a:r>
              <a:rPr lang="en-US" sz="1800" b="1" dirty="0" smtClean="0">
                <a:solidFill>
                  <a:schemeClr val="accent2"/>
                </a:solidFill>
                <a:latin typeface="Arial" panose="020B0604020202020204" pitchFamily="34" charset="0"/>
                <a:cs typeface="Arial" panose="020B0604020202020204" pitchFamily="34" charset="0"/>
              </a:rPr>
              <a:t>AOS</a:t>
            </a:r>
            <a:r>
              <a:rPr lang="en-US" sz="1800" dirty="0" smtClean="0">
                <a:solidFill>
                  <a:schemeClr val="bg1"/>
                </a:solidFill>
                <a:latin typeface="Arial" panose="020B0604020202020204" pitchFamily="34" charset="0"/>
                <a:cs typeface="Arial" panose="020B0604020202020204" pitchFamily="34" charset="0"/>
              </a:rPr>
              <a:t> – Acquisition of Signal (satellite coming above the horizon)</a:t>
            </a:r>
            <a:br>
              <a:rPr lang="en-US" sz="1800" dirty="0" smtClean="0">
                <a:solidFill>
                  <a:schemeClr val="bg1"/>
                </a:solidFill>
                <a:latin typeface="Arial" panose="020B0604020202020204" pitchFamily="34" charset="0"/>
                <a:cs typeface="Arial" panose="020B0604020202020204" pitchFamily="34" charset="0"/>
              </a:rPr>
            </a:br>
            <a:r>
              <a:rPr lang="en-US" sz="1800" dirty="0" smtClean="0">
                <a:solidFill>
                  <a:schemeClr val="bg1"/>
                </a:solidFill>
                <a:latin typeface="Arial" panose="020B0604020202020204" pitchFamily="34" charset="0"/>
                <a:cs typeface="Arial" panose="020B0604020202020204" pitchFamily="34" charset="0"/>
              </a:rPr>
              <a:t>                         </a:t>
            </a:r>
            <a:r>
              <a:rPr lang="en-US" sz="1800" b="1" dirty="0" smtClean="0">
                <a:solidFill>
                  <a:schemeClr val="accent2"/>
                </a:solidFill>
                <a:latin typeface="Arial" panose="020B0604020202020204" pitchFamily="34" charset="0"/>
                <a:cs typeface="Arial" panose="020B0604020202020204" pitchFamily="34" charset="0"/>
              </a:rPr>
              <a:t>TCA </a:t>
            </a:r>
            <a:r>
              <a:rPr lang="en-US" sz="1800" dirty="0" smtClean="0">
                <a:solidFill>
                  <a:schemeClr val="bg1"/>
                </a:solidFill>
                <a:latin typeface="Arial" panose="020B0604020202020204" pitchFamily="34" charset="0"/>
                <a:cs typeface="Arial" panose="020B0604020202020204" pitchFamily="34" charset="0"/>
              </a:rPr>
              <a:t>– Time of Closed Approach (middle of pass) </a:t>
            </a:r>
            <a:br>
              <a:rPr lang="en-US" sz="1800" dirty="0" smtClean="0">
                <a:solidFill>
                  <a:schemeClr val="bg1"/>
                </a:solidFill>
                <a:latin typeface="Arial" panose="020B0604020202020204" pitchFamily="34" charset="0"/>
                <a:cs typeface="Arial" panose="020B0604020202020204" pitchFamily="34" charset="0"/>
              </a:rPr>
            </a:br>
            <a:r>
              <a:rPr lang="en-US" sz="1800" dirty="0" smtClean="0">
                <a:solidFill>
                  <a:schemeClr val="bg1"/>
                </a:solidFill>
                <a:latin typeface="Arial" panose="020B0604020202020204" pitchFamily="34" charset="0"/>
                <a:cs typeface="Arial" panose="020B0604020202020204" pitchFamily="34" charset="0"/>
              </a:rPr>
              <a:t>                         </a:t>
            </a:r>
            <a:r>
              <a:rPr lang="en-US" sz="1800" b="1" dirty="0" smtClean="0">
                <a:solidFill>
                  <a:schemeClr val="accent2"/>
                </a:solidFill>
                <a:latin typeface="Arial" panose="020B0604020202020204" pitchFamily="34" charset="0"/>
                <a:cs typeface="Arial" panose="020B0604020202020204" pitchFamily="34" charset="0"/>
              </a:rPr>
              <a:t>LOS</a:t>
            </a:r>
            <a:r>
              <a:rPr lang="en-US" sz="1800" dirty="0" smtClean="0">
                <a:solidFill>
                  <a:schemeClr val="bg1"/>
                </a:solidFill>
                <a:latin typeface="Arial" panose="020B0604020202020204" pitchFamily="34" charset="0"/>
                <a:cs typeface="Arial" panose="020B0604020202020204" pitchFamily="34" charset="0"/>
              </a:rPr>
              <a:t> – Loss of Signal (satellite going below the horizon)</a:t>
            </a:r>
            <a:br>
              <a:rPr lang="en-US" sz="1800" dirty="0" smtClean="0">
                <a:solidFill>
                  <a:schemeClr val="bg1"/>
                </a:solidFill>
                <a:latin typeface="Arial" panose="020B0604020202020204" pitchFamily="34" charset="0"/>
                <a:cs typeface="Arial" panose="020B0604020202020204" pitchFamily="34" charset="0"/>
              </a:rPr>
            </a:br>
            <a:r>
              <a:rPr lang="en-US" sz="1800" dirty="0" smtClean="0">
                <a:solidFill>
                  <a:schemeClr val="bg1"/>
                </a:solidFill>
                <a:latin typeface="Arial" panose="020B0604020202020204" pitchFamily="34" charset="0"/>
                <a:cs typeface="Arial" panose="020B0604020202020204" pitchFamily="34" charset="0"/>
              </a:rPr>
              <a:t>                         </a:t>
            </a:r>
            <a:r>
              <a:rPr lang="en-US" sz="1800" b="1" dirty="0" smtClean="0">
                <a:solidFill>
                  <a:schemeClr val="accent2"/>
                </a:solidFill>
                <a:latin typeface="Arial" panose="020B0604020202020204" pitchFamily="34" charset="0"/>
                <a:cs typeface="Arial" panose="020B0604020202020204" pitchFamily="34" charset="0"/>
              </a:rPr>
              <a:t>Descending Node </a:t>
            </a:r>
            <a:r>
              <a:rPr lang="en-US" sz="1800" dirty="0" smtClean="0">
                <a:solidFill>
                  <a:schemeClr val="bg1"/>
                </a:solidFill>
                <a:latin typeface="Arial" panose="020B0604020202020204" pitchFamily="34" charset="0"/>
                <a:cs typeface="Arial" panose="020B0604020202020204" pitchFamily="34" charset="0"/>
              </a:rPr>
              <a:t>– going north to south</a:t>
            </a:r>
            <a:br>
              <a:rPr lang="en-US" sz="1800" dirty="0" smtClean="0">
                <a:solidFill>
                  <a:schemeClr val="bg1"/>
                </a:solidFill>
                <a:latin typeface="Arial" panose="020B0604020202020204" pitchFamily="34" charset="0"/>
                <a:cs typeface="Arial" panose="020B0604020202020204" pitchFamily="34" charset="0"/>
              </a:rPr>
            </a:br>
            <a:r>
              <a:rPr lang="en-US" sz="1800" dirty="0" smtClean="0">
                <a:solidFill>
                  <a:schemeClr val="bg1"/>
                </a:solidFill>
                <a:latin typeface="Arial" panose="020B0604020202020204" pitchFamily="34" charset="0"/>
                <a:cs typeface="Arial" panose="020B0604020202020204" pitchFamily="34" charset="0"/>
              </a:rPr>
              <a:t>                         </a:t>
            </a:r>
            <a:r>
              <a:rPr lang="en-US" sz="1800" b="1" dirty="0" smtClean="0">
                <a:solidFill>
                  <a:schemeClr val="accent2"/>
                </a:solidFill>
                <a:latin typeface="Arial" panose="020B0604020202020204" pitchFamily="34" charset="0"/>
                <a:cs typeface="Arial" panose="020B0604020202020204" pitchFamily="34" charset="0"/>
              </a:rPr>
              <a:t>Ascending Node </a:t>
            </a:r>
            <a:r>
              <a:rPr lang="en-US" sz="1800" dirty="0" smtClean="0">
                <a:solidFill>
                  <a:schemeClr val="bg1"/>
                </a:solidFill>
                <a:latin typeface="Arial" panose="020B0604020202020204" pitchFamily="34" charset="0"/>
                <a:cs typeface="Arial" panose="020B0604020202020204" pitchFamily="34" charset="0"/>
              </a:rPr>
              <a:t>– going south to north</a:t>
            </a:r>
            <a:br>
              <a:rPr lang="en-US" sz="1800" dirty="0" smtClean="0">
                <a:solidFill>
                  <a:schemeClr val="bg1"/>
                </a:solidFill>
                <a:latin typeface="Arial" panose="020B0604020202020204" pitchFamily="34" charset="0"/>
                <a:cs typeface="Arial" panose="020B0604020202020204" pitchFamily="34" charset="0"/>
              </a:rPr>
            </a:br>
            <a:r>
              <a:rPr lang="en-US" sz="1800" dirty="0" smtClean="0">
                <a:solidFill>
                  <a:schemeClr val="bg1"/>
                </a:solidFill>
                <a:latin typeface="Arial" panose="020B0604020202020204" pitchFamily="34" charset="0"/>
                <a:cs typeface="Arial" panose="020B0604020202020204" pitchFamily="34" charset="0"/>
              </a:rPr>
              <a:t>                         </a:t>
            </a:r>
            <a:r>
              <a:rPr lang="en-US" sz="1800" b="1" dirty="0" smtClean="0">
                <a:solidFill>
                  <a:schemeClr val="accent2"/>
                </a:solidFill>
                <a:latin typeface="Arial" panose="020B0604020202020204" pitchFamily="34" charset="0"/>
                <a:cs typeface="Arial" panose="020B0604020202020204" pitchFamily="34" charset="0"/>
              </a:rPr>
              <a:t>Inclination</a:t>
            </a:r>
            <a:r>
              <a:rPr lang="en-US" sz="1800" dirty="0" smtClean="0">
                <a:solidFill>
                  <a:schemeClr val="bg1"/>
                </a:solidFill>
                <a:latin typeface="Arial" panose="020B0604020202020204" pitchFamily="34" charset="0"/>
                <a:cs typeface="Arial" panose="020B0604020202020204" pitchFamily="34" charset="0"/>
              </a:rPr>
              <a:t> – number of degrees orbit inclined related to the equator</a:t>
            </a:r>
            <a:br>
              <a:rPr lang="en-US" sz="1800" dirty="0" smtClean="0">
                <a:solidFill>
                  <a:schemeClr val="bg1"/>
                </a:solidFill>
                <a:latin typeface="Arial" panose="020B0604020202020204" pitchFamily="34" charset="0"/>
                <a:cs typeface="Arial" panose="020B0604020202020204" pitchFamily="34" charset="0"/>
              </a:rPr>
            </a:br>
            <a:r>
              <a:rPr lang="en-US" sz="1800" dirty="0" smtClean="0">
                <a:solidFill>
                  <a:schemeClr val="bg1"/>
                </a:solidFill>
                <a:latin typeface="Arial" panose="020B0604020202020204" pitchFamily="34" charset="0"/>
                <a:cs typeface="Arial" panose="020B0604020202020204" pitchFamily="34" charset="0"/>
              </a:rPr>
              <a:t/>
            </a:r>
            <a:br>
              <a:rPr lang="en-US" sz="1800" dirty="0" smtClean="0">
                <a:solidFill>
                  <a:schemeClr val="bg1"/>
                </a:solidFill>
                <a:latin typeface="Arial" panose="020B0604020202020204" pitchFamily="34" charset="0"/>
                <a:cs typeface="Arial" panose="020B0604020202020204" pitchFamily="34" charset="0"/>
              </a:rPr>
            </a:br>
            <a:endParaRPr lang="en-US" sz="1800"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689394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4176</TotalTime>
  <Words>785</Words>
  <Application>Microsoft Office PowerPoint</Application>
  <PresentationFormat>Widescreen</PresentationFormat>
  <Paragraphs>138</Paragraphs>
  <Slides>17</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Final Frontier Shipside</vt:lpstr>
      <vt:lpstr>Office Theme</vt:lpstr>
      <vt:lpstr>Amateur Radio FM Satellite Communications</vt:lpstr>
      <vt:lpstr>Content of presentation</vt:lpstr>
      <vt:lpstr>What do I need to work FM satellites?</vt:lpstr>
      <vt:lpstr>What do I need to work FM satellites?</vt:lpstr>
      <vt:lpstr>What do I need to work FM satellites?</vt:lpstr>
      <vt:lpstr>What do I need to work FM satellites?</vt:lpstr>
      <vt:lpstr>What do I need to work FM satellites?</vt:lpstr>
      <vt:lpstr>What do I need to work FM satellites?</vt:lpstr>
      <vt:lpstr>What do I need to work FM satellites?</vt:lpstr>
      <vt:lpstr>What do I need to work FM satellites?</vt:lpstr>
      <vt:lpstr>What do I need to work FM satellites?</vt:lpstr>
      <vt:lpstr>What do I need to work FM satellites?</vt:lpstr>
      <vt:lpstr>What do I need to work FM satellites?</vt:lpstr>
      <vt:lpstr>What do I need to work FM satellites?</vt:lpstr>
      <vt:lpstr>What do I need to work FM satellites?</vt:lpstr>
      <vt:lpstr>What do I need to work FM satellites?</vt:lpstr>
      <vt:lpstr>What do I need to work FM satellites?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Amateur Radio FM Satellite Communications</dc:title>
  <dc:creator>Scott Harvey</dc:creator>
  <cp:lastModifiedBy>Scott Harvey</cp:lastModifiedBy>
  <cp:revision>80</cp:revision>
  <dcterms:created xsi:type="dcterms:W3CDTF">2022-03-25T20:54:14Z</dcterms:created>
  <dcterms:modified xsi:type="dcterms:W3CDTF">2022-04-04T18:27:13Z</dcterms:modified>
</cp:coreProperties>
</file>